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90" r:id="rId7"/>
    <p:sldId id="259" r:id="rId8"/>
    <p:sldId id="265" r:id="rId9"/>
    <p:sldId id="267" r:id="rId10"/>
    <p:sldId id="284" r:id="rId11"/>
    <p:sldId id="282" r:id="rId12"/>
    <p:sldId id="279" r:id="rId13"/>
    <p:sldId id="263" r:id="rId14"/>
    <p:sldId id="288" r:id="rId15"/>
    <p:sldId id="289" r:id="rId16"/>
    <p:sldId id="271" r:id="rId17"/>
    <p:sldId id="273" r:id="rId18"/>
    <p:sldId id="274" r:id="rId19"/>
    <p:sldId id="275" r:id="rId20"/>
    <p:sldId id="276" r:id="rId21"/>
    <p:sldId id="278" r:id="rId22"/>
    <p:sldId id="277" r:id="rId23"/>
    <p:sldId id="286" r:id="rId24"/>
    <p:sldId id="266" r:id="rId25"/>
    <p:sldId id="261" r:id="rId26"/>
    <p:sldId id="264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F7BDA7-6FDE-DE8B-8848-24A1852EDFC4}" name="Mary Grace Salomone" initials="MS" userId="S::msalomon@villanova.edu::3eda0eaf-9650-419e-86e5-7992a361c2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s://villanovauniversity.webtma.com/Login/Validate/?tkn=zIC9FzhQ1XN3X5Osf5bjvxuW5LAbeXQyio3aCnQAUd9JYiHPwSH9qqF8YRgqASNLbWriL60VGNtnuN90qFI2hJaeVnGN6JY1C5VN995zBTVjWCLdNjCgMF-vMNUcClG4ciHuzVXXHlYT_36M5YF2rmpWJGiBW9CcBBjuY3xC3AanKsuYtT_rX4I8ao1Pq2LNFAJbNV1RRP0fNPGFQYkUoqvHds_dRN-9Xu7RbF5qs7ZG4KKTGpn6OQHSC5Qp-YBx4_8YSCA5KnGVRV3LBNC83s6pG3FG1wF4XalmzLGsXhS5bsZFtBd4VK1EKXr8_QOY" TargetMode="External"/><Relationship Id="rId1" Type="http://schemas.openxmlformats.org/officeDocument/2006/relationships/hyperlink" Target="https://www1.villanova.edu/villanova/fmo/ehs.html" TargetMode="Externa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mailto:matthew.pollart@villanova.edu" TargetMode="External"/><Relationship Id="rId1" Type="http://schemas.openxmlformats.org/officeDocument/2006/relationships/hyperlink" Target="mailto:ehs@villanova.edu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s://villanovauniversity.webtma.com/Login/Validate/?tkn=zIC9FzhQ1XN3X5Osf5bjvxuW5LAbeXQyio3aCnQAUd9JYiHPwSH9qqF8YRgqASNLbWriL60VGNtnuN90qFI2hJaeVnGN6JY1C5VN995zBTVjWCLdNjCgMF-vMNUcClG4ciHuzVXXHlYT_36M5YF2rmpWJGiBW9CcBBjuY3xC3AanKsuYtT_rX4I8ao1Pq2LNFAJbNV1RRP0fNPGFQYkUoqvHds_dRN-9Xu7RbF5qs7ZG4KKTGpn6OQHSC5Qp-YBx4_8YSCA5KnGVRV3LBNC83s6pG3FG1wF4XalmzLGsXhS5bsZFtBd4VK1EKXr8_QOY" TargetMode="External"/><Relationship Id="rId1" Type="http://schemas.openxmlformats.org/officeDocument/2006/relationships/hyperlink" Target="https://www1.villanova.edu/villanova/fmo/ehs.html" TargetMode="Externa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mailto:matthew.pollart@villanova.edu" TargetMode="External"/><Relationship Id="rId1" Type="http://schemas.openxmlformats.org/officeDocument/2006/relationships/hyperlink" Target="mailto:ehs@villanova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28F65-0CA4-4C1E-90C9-15D5247A3B7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62B495D5-4127-4D3E-81B8-3C3206F4562E}">
      <dgm:prSet/>
      <dgm:spPr/>
      <dgm:t>
        <a:bodyPr/>
        <a:lstStyle/>
        <a:p>
          <a:pPr>
            <a:defRPr cap="all"/>
          </a:pPr>
          <a:r>
            <a:rPr lang="en-US" dirty="0"/>
            <a:t>Identify workplace incidents that must be reported</a:t>
          </a:r>
        </a:p>
      </dgm:t>
    </dgm:pt>
    <dgm:pt modelId="{482F1791-88CB-4230-823A-3878C7A8F735}" type="parTrans" cxnId="{9BA57D97-CE39-43FB-871B-0A11D7329302}">
      <dgm:prSet/>
      <dgm:spPr/>
      <dgm:t>
        <a:bodyPr/>
        <a:lstStyle/>
        <a:p>
          <a:endParaRPr lang="en-US"/>
        </a:p>
      </dgm:t>
    </dgm:pt>
    <dgm:pt modelId="{99C166C8-8C4F-4E00-9C69-E39A895FA9B0}" type="sibTrans" cxnId="{9BA57D97-CE39-43FB-871B-0A11D7329302}">
      <dgm:prSet/>
      <dgm:spPr/>
      <dgm:t>
        <a:bodyPr/>
        <a:lstStyle/>
        <a:p>
          <a:endParaRPr lang="en-US"/>
        </a:p>
      </dgm:t>
    </dgm:pt>
    <dgm:pt modelId="{6863EB70-C171-42A4-9371-7187C8FC25E1}">
      <dgm:prSet/>
      <dgm:spPr/>
      <dgm:t>
        <a:bodyPr/>
        <a:lstStyle/>
        <a:p>
          <a:pPr>
            <a:defRPr cap="all"/>
          </a:pPr>
          <a:r>
            <a:rPr lang="en-US" dirty="0"/>
            <a:t>Understand how to report incidents</a:t>
          </a:r>
        </a:p>
      </dgm:t>
    </dgm:pt>
    <dgm:pt modelId="{BE605339-8D52-46E5-A8FF-9F426C30E19D}" type="parTrans" cxnId="{BE851E4E-8052-48EE-9B40-3239029F6A91}">
      <dgm:prSet/>
      <dgm:spPr/>
      <dgm:t>
        <a:bodyPr/>
        <a:lstStyle/>
        <a:p>
          <a:endParaRPr lang="en-US"/>
        </a:p>
      </dgm:t>
    </dgm:pt>
    <dgm:pt modelId="{5A50471E-EAAA-4084-837B-8B437F96EE2D}" type="sibTrans" cxnId="{BE851E4E-8052-48EE-9B40-3239029F6A91}">
      <dgm:prSet/>
      <dgm:spPr/>
      <dgm:t>
        <a:bodyPr/>
        <a:lstStyle/>
        <a:p>
          <a:endParaRPr lang="en-US"/>
        </a:p>
      </dgm:t>
    </dgm:pt>
    <dgm:pt modelId="{32F7E6E9-6A20-4C24-B4E4-0B398A2D53FD}">
      <dgm:prSet/>
      <dgm:spPr/>
      <dgm:t>
        <a:bodyPr/>
        <a:lstStyle/>
        <a:p>
          <a:pPr>
            <a:defRPr cap="all"/>
          </a:pPr>
          <a:r>
            <a:rPr lang="en-US"/>
            <a:t>Medical provider requirements</a:t>
          </a:r>
        </a:p>
      </dgm:t>
    </dgm:pt>
    <dgm:pt modelId="{820E1E1D-7270-4C5B-AED8-345B4DD09894}" type="parTrans" cxnId="{8ACC8B14-6639-4B4D-A5A0-B1E1C44E0C59}">
      <dgm:prSet/>
      <dgm:spPr/>
      <dgm:t>
        <a:bodyPr/>
        <a:lstStyle/>
        <a:p>
          <a:endParaRPr lang="en-US"/>
        </a:p>
      </dgm:t>
    </dgm:pt>
    <dgm:pt modelId="{765C4D32-9C35-4DE3-B991-676CBE8EBDD5}" type="sibTrans" cxnId="{8ACC8B14-6639-4B4D-A5A0-B1E1C44E0C59}">
      <dgm:prSet/>
      <dgm:spPr/>
      <dgm:t>
        <a:bodyPr/>
        <a:lstStyle/>
        <a:p>
          <a:endParaRPr lang="en-US"/>
        </a:p>
      </dgm:t>
    </dgm:pt>
    <dgm:pt modelId="{E9F0A41E-2E06-41B8-A5AB-D7CE5EFDE739}">
      <dgm:prSet/>
      <dgm:spPr/>
      <dgm:t>
        <a:bodyPr/>
        <a:lstStyle/>
        <a:p>
          <a:pPr>
            <a:defRPr cap="all"/>
          </a:pPr>
          <a:r>
            <a:rPr lang="en-US"/>
            <a:t>Know where to get assistance</a:t>
          </a:r>
        </a:p>
      </dgm:t>
    </dgm:pt>
    <dgm:pt modelId="{C4306FED-C369-4543-A00D-E4C4FF87DE51}" type="parTrans" cxnId="{F77DC23E-13FE-4585-8596-267BBBE8ED1C}">
      <dgm:prSet/>
      <dgm:spPr/>
      <dgm:t>
        <a:bodyPr/>
        <a:lstStyle/>
        <a:p>
          <a:endParaRPr lang="en-US"/>
        </a:p>
      </dgm:t>
    </dgm:pt>
    <dgm:pt modelId="{68CD880C-76C3-4EF2-9783-27DC7C0F4801}" type="sibTrans" cxnId="{F77DC23E-13FE-4585-8596-267BBBE8ED1C}">
      <dgm:prSet/>
      <dgm:spPr/>
      <dgm:t>
        <a:bodyPr/>
        <a:lstStyle/>
        <a:p>
          <a:endParaRPr lang="en-US"/>
        </a:p>
      </dgm:t>
    </dgm:pt>
    <dgm:pt modelId="{F5DA2EB7-C160-450A-9A35-87E2F9185A95}">
      <dgm:prSet/>
      <dgm:spPr/>
      <dgm:t>
        <a:bodyPr/>
        <a:lstStyle/>
        <a:p>
          <a:pPr>
            <a:defRPr cap="all"/>
          </a:pPr>
          <a:r>
            <a:rPr lang="en-US" dirty="0"/>
            <a:t>Learn the benefits of prompt and accurate incident reporting</a:t>
          </a:r>
        </a:p>
      </dgm:t>
    </dgm:pt>
    <dgm:pt modelId="{64964374-DD3F-423E-9DA3-31E53F092DE3}" type="sibTrans" cxnId="{38DC2FFB-EB1E-4122-B8DC-AFA0D6FB9D83}">
      <dgm:prSet/>
      <dgm:spPr/>
      <dgm:t>
        <a:bodyPr/>
        <a:lstStyle/>
        <a:p>
          <a:endParaRPr lang="en-US"/>
        </a:p>
      </dgm:t>
    </dgm:pt>
    <dgm:pt modelId="{B345808F-68D1-4AD4-9A42-391E2A36BD9B}" type="parTrans" cxnId="{38DC2FFB-EB1E-4122-B8DC-AFA0D6FB9D83}">
      <dgm:prSet/>
      <dgm:spPr/>
      <dgm:t>
        <a:bodyPr/>
        <a:lstStyle/>
        <a:p>
          <a:endParaRPr lang="en-US"/>
        </a:p>
      </dgm:t>
    </dgm:pt>
    <dgm:pt modelId="{4F8B07AC-6EDC-481C-A2E5-C3EEF4ABD304}" type="pres">
      <dgm:prSet presAssocID="{37128F65-0CA4-4C1E-90C9-15D5247A3B74}" presName="root" presStyleCnt="0">
        <dgm:presLayoutVars>
          <dgm:dir/>
          <dgm:resizeHandles val="exact"/>
        </dgm:presLayoutVars>
      </dgm:prSet>
      <dgm:spPr/>
    </dgm:pt>
    <dgm:pt modelId="{162B3435-4DAD-48D3-99CF-5646FE5EFE5D}" type="pres">
      <dgm:prSet presAssocID="{62B495D5-4127-4D3E-81B8-3C3206F4562E}" presName="compNode" presStyleCnt="0"/>
      <dgm:spPr/>
    </dgm:pt>
    <dgm:pt modelId="{5A317932-7613-4350-B856-55E58C067085}" type="pres">
      <dgm:prSet presAssocID="{62B495D5-4127-4D3E-81B8-3C3206F4562E}" presName="iconBgRect" presStyleLbl="bgShp" presStyleIdx="0" presStyleCnt="5"/>
      <dgm:spPr/>
    </dgm:pt>
    <dgm:pt modelId="{9BC26AF2-0A76-4137-9CAD-63D025B51081}" type="pres">
      <dgm:prSet presAssocID="{62B495D5-4127-4D3E-81B8-3C3206F4562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9135CAB8-E182-4EC3-B531-73B75D50297B}" type="pres">
      <dgm:prSet presAssocID="{62B495D5-4127-4D3E-81B8-3C3206F4562E}" presName="spaceRect" presStyleCnt="0"/>
      <dgm:spPr/>
    </dgm:pt>
    <dgm:pt modelId="{0BE453D0-9C99-45BE-81F7-7FFE7B17530D}" type="pres">
      <dgm:prSet presAssocID="{62B495D5-4127-4D3E-81B8-3C3206F4562E}" presName="textRect" presStyleLbl="revTx" presStyleIdx="0" presStyleCnt="5">
        <dgm:presLayoutVars>
          <dgm:chMax val="1"/>
          <dgm:chPref val="1"/>
        </dgm:presLayoutVars>
      </dgm:prSet>
      <dgm:spPr/>
    </dgm:pt>
    <dgm:pt modelId="{5ACB32FD-5C11-49CF-A56A-679D314EBD52}" type="pres">
      <dgm:prSet presAssocID="{99C166C8-8C4F-4E00-9C69-E39A895FA9B0}" presName="sibTrans" presStyleCnt="0"/>
      <dgm:spPr/>
    </dgm:pt>
    <dgm:pt modelId="{1900EBDA-4307-4242-96CD-FADB66BE14D3}" type="pres">
      <dgm:prSet presAssocID="{F5DA2EB7-C160-450A-9A35-87E2F9185A95}" presName="compNode" presStyleCnt="0"/>
      <dgm:spPr/>
    </dgm:pt>
    <dgm:pt modelId="{A0E3818C-1B89-4109-AE11-9B0B8E03EA3A}" type="pres">
      <dgm:prSet presAssocID="{F5DA2EB7-C160-450A-9A35-87E2F9185A95}" presName="iconBgRect" presStyleLbl="bgShp" presStyleIdx="1" presStyleCnt="5"/>
      <dgm:spPr/>
    </dgm:pt>
    <dgm:pt modelId="{4209775F-B4BE-4E66-BBFA-134A007F1690}" type="pres">
      <dgm:prSet presAssocID="{F5DA2EB7-C160-450A-9A35-87E2F9185A9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7CCF2B8-3AEA-4988-99E2-85407EB995B4}" type="pres">
      <dgm:prSet presAssocID="{F5DA2EB7-C160-450A-9A35-87E2F9185A95}" presName="spaceRect" presStyleCnt="0"/>
      <dgm:spPr/>
    </dgm:pt>
    <dgm:pt modelId="{D9961C49-5797-42EF-B28D-87496285D49F}" type="pres">
      <dgm:prSet presAssocID="{F5DA2EB7-C160-450A-9A35-87E2F9185A95}" presName="textRect" presStyleLbl="revTx" presStyleIdx="1" presStyleCnt="5">
        <dgm:presLayoutVars>
          <dgm:chMax val="1"/>
          <dgm:chPref val="1"/>
        </dgm:presLayoutVars>
      </dgm:prSet>
      <dgm:spPr/>
    </dgm:pt>
    <dgm:pt modelId="{B130DF52-B0C8-4ACB-927F-0C9529A4A66E}" type="pres">
      <dgm:prSet presAssocID="{64964374-DD3F-423E-9DA3-31E53F092DE3}" presName="sibTrans" presStyleCnt="0"/>
      <dgm:spPr/>
    </dgm:pt>
    <dgm:pt modelId="{AF5FC8A1-36DC-4CB0-B247-9155FF0630F3}" type="pres">
      <dgm:prSet presAssocID="{6863EB70-C171-42A4-9371-7187C8FC25E1}" presName="compNode" presStyleCnt="0"/>
      <dgm:spPr/>
    </dgm:pt>
    <dgm:pt modelId="{E65A1F6D-2714-4030-870C-10351BF91AD8}" type="pres">
      <dgm:prSet presAssocID="{6863EB70-C171-42A4-9371-7187C8FC25E1}" presName="iconBgRect" presStyleLbl="bgShp" presStyleIdx="2" presStyleCnt="5"/>
      <dgm:spPr/>
    </dgm:pt>
    <dgm:pt modelId="{3761FD54-35C1-49CD-809E-2F7374BCF1A3}" type="pres">
      <dgm:prSet presAssocID="{6863EB70-C171-42A4-9371-7187C8FC25E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FB9405F-8613-44FD-AD4D-A7F9042FDFB2}" type="pres">
      <dgm:prSet presAssocID="{6863EB70-C171-42A4-9371-7187C8FC25E1}" presName="spaceRect" presStyleCnt="0"/>
      <dgm:spPr/>
    </dgm:pt>
    <dgm:pt modelId="{D4C7E71A-3850-4090-9F13-A8ADC6E61E79}" type="pres">
      <dgm:prSet presAssocID="{6863EB70-C171-42A4-9371-7187C8FC25E1}" presName="textRect" presStyleLbl="revTx" presStyleIdx="2" presStyleCnt="5">
        <dgm:presLayoutVars>
          <dgm:chMax val="1"/>
          <dgm:chPref val="1"/>
        </dgm:presLayoutVars>
      </dgm:prSet>
      <dgm:spPr/>
    </dgm:pt>
    <dgm:pt modelId="{4744ED95-0AC7-4208-9499-258AC6EFC2EE}" type="pres">
      <dgm:prSet presAssocID="{5A50471E-EAAA-4084-837B-8B437F96EE2D}" presName="sibTrans" presStyleCnt="0"/>
      <dgm:spPr/>
    </dgm:pt>
    <dgm:pt modelId="{E7D820AC-00A2-4948-9926-5265FD6A5184}" type="pres">
      <dgm:prSet presAssocID="{32F7E6E9-6A20-4C24-B4E4-0B398A2D53FD}" presName="compNode" presStyleCnt="0"/>
      <dgm:spPr/>
    </dgm:pt>
    <dgm:pt modelId="{045DA4B4-C4B0-46ED-8D59-A32E4BEAA4CA}" type="pres">
      <dgm:prSet presAssocID="{32F7E6E9-6A20-4C24-B4E4-0B398A2D53FD}" presName="iconBgRect" presStyleLbl="bgShp" presStyleIdx="3" presStyleCnt="5"/>
      <dgm:spPr/>
    </dgm:pt>
    <dgm:pt modelId="{96C0C65C-D223-4AE4-B203-55BA4BB4D41E}" type="pres">
      <dgm:prSet presAssocID="{32F7E6E9-6A20-4C24-B4E4-0B398A2D53F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409D8F0-37A5-4D2D-BFC9-779C69C83241}" type="pres">
      <dgm:prSet presAssocID="{32F7E6E9-6A20-4C24-B4E4-0B398A2D53FD}" presName="spaceRect" presStyleCnt="0"/>
      <dgm:spPr/>
    </dgm:pt>
    <dgm:pt modelId="{744E396A-9CC7-4BC8-9185-F2671BDC1222}" type="pres">
      <dgm:prSet presAssocID="{32F7E6E9-6A20-4C24-B4E4-0B398A2D53FD}" presName="textRect" presStyleLbl="revTx" presStyleIdx="3" presStyleCnt="5">
        <dgm:presLayoutVars>
          <dgm:chMax val="1"/>
          <dgm:chPref val="1"/>
        </dgm:presLayoutVars>
      </dgm:prSet>
      <dgm:spPr/>
    </dgm:pt>
    <dgm:pt modelId="{B7AC49ED-68CF-4991-BB01-6579B5AB4D17}" type="pres">
      <dgm:prSet presAssocID="{765C4D32-9C35-4DE3-B991-676CBE8EBDD5}" presName="sibTrans" presStyleCnt="0"/>
      <dgm:spPr/>
    </dgm:pt>
    <dgm:pt modelId="{FC98DBA4-B8A4-441E-AEAB-52ADF1D22A3B}" type="pres">
      <dgm:prSet presAssocID="{E9F0A41E-2E06-41B8-A5AB-D7CE5EFDE739}" presName="compNode" presStyleCnt="0"/>
      <dgm:spPr/>
    </dgm:pt>
    <dgm:pt modelId="{2DD7EDF3-D633-469B-BA63-113BA1B9EBD9}" type="pres">
      <dgm:prSet presAssocID="{E9F0A41E-2E06-41B8-A5AB-D7CE5EFDE739}" presName="iconBgRect" presStyleLbl="bgShp" presStyleIdx="4" presStyleCnt="5"/>
      <dgm:spPr/>
    </dgm:pt>
    <dgm:pt modelId="{41F2286D-B6E7-4067-8C8F-954C65E8E8C2}" type="pres">
      <dgm:prSet presAssocID="{E9F0A41E-2E06-41B8-A5AB-D7CE5EFDE73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8AE21486-2213-483E-BD55-24353414B45E}" type="pres">
      <dgm:prSet presAssocID="{E9F0A41E-2E06-41B8-A5AB-D7CE5EFDE739}" presName="spaceRect" presStyleCnt="0"/>
      <dgm:spPr/>
    </dgm:pt>
    <dgm:pt modelId="{C8DB24A3-8AED-40BA-BA76-BA032E959A27}" type="pres">
      <dgm:prSet presAssocID="{E9F0A41E-2E06-41B8-A5AB-D7CE5EFDE73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FBDAF0C-27D6-46A1-817F-E0E53C9F4F4D}" type="presOf" srcId="{6863EB70-C171-42A4-9371-7187C8FC25E1}" destId="{D4C7E71A-3850-4090-9F13-A8ADC6E61E79}" srcOrd="0" destOrd="0" presId="urn:microsoft.com/office/officeart/2018/5/layout/IconCircleLabelList"/>
    <dgm:cxn modelId="{8ACC8B14-6639-4B4D-A5A0-B1E1C44E0C59}" srcId="{37128F65-0CA4-4C1E-90C9-15D5247A3B74}" destId="{32F7E6E9-6A20-4C24-B4E4-0B398A2D53FD}" srcOrd="3" destOrd="0" parTransId="{820E1E1D-7270-4C5B-AED8-345B4DD09894}" sibTransId="{765C4D32-9C35-4DE3-B991-676CBE8EBDD5}"/>
    <dgm:cxn modelId="{F77DC23E-13FE-4585-8596-267BBBE8ED1C}" srcId="{37128F65-0CA4-4C1E-90C9-15D5247A3B74}" destId="{E9F0A41E-2E06-41B8-A5AB-D7CE5EFDE739}" srcOrd="4" destOrd="0" parTransId="{C4306FED-C369-4543-A00D-E4C4FF87DE51}" sibTransId="{68CD880C-76C3-4EF2-9783-27DC7C0F4801}"/>
    <dgm:cxn modelId="{BE851E4E-8052-48EE-9B40-3239029F6A91}" srcId="{37128F65-0CA4-4C1E-90C9-15D5247A3B74}" destId="{6863EB70-C171-42A4-9371-7187C8FC25E1}" srcOrd="2" destOrd="0" parTransId="{BE605339-8D52-46E5-A8FF-9F426C30E19D}" sibTransId="{5A50471E-EAAA-4084-837B-8B437F96EE2D}"/>
    <dgm:cxn modelId="{F6BCAA91-DC77-46C1-99CB-9102ACBF0950}" type="presOf" srcId="{32F7E6E9-6A20-4C24-B4E4-0B398A2D53FD}" destId="{744E396A-9CC7-4BC8-9185-F2671BDC1222}" srcOrd="0" destOrd="0" presId="urn:microsoft.com/office/officeart/2018/5/layout/IconCircleLabelList"/>
    <dgm:cxn modelId="{9BA57D97-CE39-43FB-871B-0A11D7329302}" srcId="{37128F65-0CA4-4C1E-90C9-15D5247A3B74}" destId="{62B495D5-4127-4D3E-81B8-3C3206F4562E}" srcOrd="0" destOrd="0" parTransId="{482F1791-88CB-4230-823A-3878C7A8F735}" sibTransId="{99C166C8-8C4F-4E00-9C69-E39A895FA9B0}"/>
    <dgm:cxn modelId="{13B4A19C-530B-4DE6-BABB-222AFE64709B}" type="presOf" srcId="{E9F0A41E-2E06-41B8-A5AB-D7CE5EFDE739}" destId="{C8DB24A3-8AED-40BA-BA76-BA032E959A27}" srcOrd="0" destOrd="0" presId="urn:microsoft.com/office/officeart/2018/5/layout/IconCircleLabelList"/>
    <dgm:cxn modelId="{46BDDAA1-9B60-40A0-9660-484F318D147F}" type="presOf" srcId="{62B495D5-4127-4D3E-81B8-3C3206F4562E}" destId="{0BE453D0-9C99-45BE-81F7-7FFE7B17530D}" srcOrd="0" destOrd="0" presId="urn:microsoft.com/office/officeart/2018/5/layout/IconCircleLabelList"/>
    <dgm:cxn modelId="{669DB8A2-7909-4EB1-96BD-5CAC5EB12FED}" type="presOf" srcId="{F5DA2EB7-C160-450A-9A35-87E2F9185A95}" destId="{D9961C49-5797-42EF-B28D-87496285D49F}" srcOrd="0" destOrd="0" presId="urn:microsoft.com/office/officeart/2018/5/layout/IconCircleLabelList"/>
    <dgm:cxn modelId="{20CD2DD4-5BFC-4353-8250-1E124E2DB6B4}" type="presOf" srcId="{37128F65-0CA4-4C1E-90C9-15D5247A3B74}" destId="{4F8B07AC-6EDC-481C-A2E5-C3EEF4ABD304}" srcOrd="0" destOrd="0" presId="urn:microsoft.com/office/officeart/2018/5/layout/IconCircleLabelList"/>
    <dgm:cxn modelId="{38DC2FFB-EB1E-4122-B8DC-AFA0D6FB9D83}" srcId="{37128F65-0CA4-4C1E-90C9-15D5247A3B74}" destId="{F5DA2EB7-C160-450A-9A35-87E2F9185A95}" srcOrd="1" destOrd="0" parTransId="{B345808F-68D1-4AD4-9A42-391E2A36BD9B}" sibTransId="{64964374-DD3F-423E-9DA3-31E53F092DE3}"/>
    <dgm:cxn modelId="{24F8FDAA-6B90-49B6-9B6D-E61EC3CB7E74}" type="presParOf" srcId="{4F8B07AC-6EDC-481C-A2E5-C3EEF4ABD304}" destId="{162B3435-4DAD-48D3-99CF-5646FE5EFE5D}" srcOrd="0" destOrd="0" presId="urn:microsoft.com/office/officeart/2018/5/layout/IconCircleLabelList"/>
    <dgm:cxn modelId="{D9D908C5-2D8C-4A00-85A5-5EAE186ACF67}" type="presParOf" srcId="{162B3435-4DAD-48D3-99CF-5646FE5EFE5D}" destId="{5A317932-7613-4350-B856-55E58C067085}" srcOrd="0" destOrd="0" presId="urn:microsoft.com/office/officeart/2018/5/layout/IconCircleLabelList"/>
    <dgm:cxn modelId="{801D23EA-766B-4B67-BCE0-DCAA11147F13}" type="presParOf" srcId="{162B3435-4DAD-48D3-99CF-5646FE5EFE5D}" destId="{9BC26AF2-0A76-4137-9CAD-63D025B51081}" srcOrd="1" destOrd="0" presId="urn:microsoft.com/office/officeart/2018/5/layout/IconCircleLabelList"/>
    <dgm:cxn modelId="{4D7AC268-A7EC-4059-99AA-A3B273062F8F}" type="presParOf" srcId="{162B3435-4DAD-48D3-99CF-5646FE5EFE5D}" destId="{9135CAB8-E182-4EC3-B531-73B75D50297B}" srcOrd="2" destOrd="0" presId="urn:microsoft.com/office/officeart/2018/5/layout/IconCircleLabelList"/>
    <dgm:cxn modelId="{AE3A1972-50BF-4963-B1AC-C92991826BAB}" type="presParOf" srcId="{162B3435-4DAD-48D3-99CF-5646FE5EFE5D}" destId="{0BE453D0-9C99-45BE-81F7-7FFE7B17530D}" srcOrd="3" destOrd="0" presId="urn:microsoft.com/office/officeart/2018/5/layout/IconCircleLabelList"/>
    <dgm:cxn modelId="{D281E2C0-58E0-43B6-AD1B-9BB5A83B99E2}" type="presParOf" srcId="{4F8B07AC-6EDC-481C-A2E5-C3EEF4ABD304}" destId="{5ACB32FD-5C11-49CF-A56A-679D314EBD52}" srcOrd="1" destOrd="0" presId="urn:microsoft.com/office/officeart/2018/5/layout/IconCircleLabelList"/>
    <dgm:cxn modelId="{E2146462-79D3-4517-B0DE-D94E5C6D1939}" type="presParOf" srcId="{4F8B07AC-6EDC-481C-A2E5-C3EEF4ABD304}" destId="{1900EBDA-4307-4242-96CD-FADB66BE14D3}" srcOrd="2" destOrd="0" presId="urn:microsoft.com/office/officeart/2018/5/layout/IconCircleLabelList"/>
    <dgm:cxn modelId="{315C19B7-D8BB-44AC-8718-403B73E1A70A}" type="presParOf" srcId="{1900EBDA-4307-4242-96CD-FADB66BE14D3}" destId="{A0E3818C-1B89-4109-AE11-9B0B8E03EA3A}" srcOrd="0" destOrd="0" presId="urn:microsoft.com/office/officeart/2018/5/layout/IconCircleLabelList"/>
    <dgm:cxn modelId="{295B471D-DC76-4267-8585-6471377C330E}" type="presParOf" srcId="{1900EBDA-4307-4242-96CD-FADB66BE14D3}" destId="{4209775F-B4BE-4E66-BBFA-134A007F1690}" srcOrd="1" destOrd="0" presId="urn:microsoft.com/office/officeart/2018/5/layout/IconCircleLabelList"/>
    <dgm:cxn modelId="{2E0D9A5F-6B87-4DBF-B369-A4A14709472A}" type="presParOf" srcId="{1900EBDA-4307-4242-96CD-FADB66BE14D3}" destId="{07CCF2B8-3AEA-4988-99E2-85407EB995B4}" srcOrd="2" destOrd="0" presId="urn:microsoft.com/office/officeart/2018/5/layout/IconCircleLabelList"/>
    <dgm:cxn modelId="{7DAD0E9F-FB75-4878-98AA-998DC3A57106}" type="presParOf" srcId="{1900EBDA-4307-4242-96CD-FADB66BE14D3}" destId="{D9961C49-5797-42EF-B28D-87496285D49F}" srcOrd="3" destOrd="0" presId="urn:microsoft.com/office/officeart/2018/5/layout/IconCircleLabelList"/>
    <dgm:cxn modelId="{7CFA83CC-7652-4105-9D79-16414099B477}" type="presParOf" srcId="{4F8B07AC-6EDC-481C-A2E5-C3EEF4ABD304}" destId="{B130DF52-B0C8-4ACB-927F-0C9529A4A66E}" srcOrd="3" destOrd="0" presId="urn:microsoft.com/office/officeart/2018/5/layout/IconCircleLabelList"/>
    <dgm:cxn modelId="{98DDF9AE-1C0F-4426-B472-6B3D27D821F0}" type="presParOf" srcId="{4F8B07AC-6EDC-481C-A2E5-C3EEF4ABD304}" destId="{AF5FC8A1-36DC-4CB0-B247-9155FF0630F3}" srcOrd="4" destOrd="0" presId="urn:microsoft.com/office/officeart/2018/5/layout/IconCircleLabelList"/>
    <dgm:cxn modelId="{4A64E20E-C421-4A8E-9EA5-32D7AF32B166}" type="presParOf" srcId="{AF5FC8A1-36DC-4CB0-B247-9155FF0630F3}" destId="{E65A1F6D-2714-4030-870C-10351BF91AD8}" srcOrd="0" destOrd="0" presId="urn:microsoft.com/office/officeart/2018/5/layout/IconCircleLabelList"/>
    <dgm:cxn modelId="{39312C27-FB05-499C-B4CC-5126E8B4DA85}" type="presParOf" srcId="{AF5FC8A1-36DC-4CB0-B247-9155FF0630F3}" destId="{3761FD54-35C1-49CD-809E-2F7374BCF1A3}" srcOrd="1" destOrd="0" presId="urn:microsoft.com/office/officeart/2018/5/layout/IconCircleLabelList"/>
    <dgm:cxn modelId="{C1BC0147-6A93-4ED1-A963-1121B48EA690}" type="presParOf" srcId="{AF5FC8A1-36DC-4CB0-B247-9155FF0630F3}" destId="{0FB9405F-8613-44FD-AD4D-A7F9042FDFB2}" srcOrd="2" destOrd="0" presId="urn:microsoft.com/office/officeart/2018/5/layout/IconCircleLabelList"/>
    <dgm:cxn modelId="{0727842C-BEF8-406B-A525-F7ED4A614F70}" type="presParOf" srcId="{AF5FC8A1-36DC-4CB0-B247-9155FF0630F3}" destId="{D4C7E71A-3850-4090-9F13-A8ADC6E61E79}" srcOrd="3" destOrd="0" presId="urn:microsoft.com/office/officeart/2018/5/layout/IconCircleLabelList"/>
    <dgm:cxn modelId="{351DEC04-FFDE-44ED-A9CB-73077D78C5DC}" type="presParOf" srcId="{4F8B07AC-6EDC-481C-A2E5-C3EEF4ABD304}" destId="{4744ED95-0AC7-4208-9499-258AC6EFC2EE}" srcOrd="5" destOrd="0" presId="urn:microsoft.com/office/officeart/2018/5/layout/IconCircleLabelList"/>
    <dgm:cxn modelId="{2DCA0C13-BC9A-410E-8868-044A1BC25109}" type="presParOf" srcId="{4F8B07AC-6EDC-481C-A2E5-C3EEF4ABD304}" destId="{E7D820AC-00A2-4948-9926-5265FD6A5184}" srcOrd="6" destOrd="0" presId="urn:microsoft.com/office/officeart/2018/5/layout/IconCircleLabelList"/>
    <dgm:cxn modelId="{C189C806-3B9C-4947-9320-811E3A8BE218}" type="presParOf" srcId="{E7D820AC-00A2-4948-9926-5265FD6A5184}" destId="{045DA4B4-C4B0-46ED-8D59-A32E4BEAA4CA}" srcOrd="0" destOrd="0" presId="urn:microsoft.com/office/officeart/2018/5/layout/IconCircleLabelList"/>
    <dgm:cxn modelId="{6A852216-F2C7-4F12-AEA4-95895BF5ABC6}" type="presParOf" srcId="{E7D820AC-00A2-4948-9926-5265FD6A5184}" destId="{96C0C65C-D223-4AE4-B203-55BA4BB4D41E}" srcOrd="1" destOrd="0" presId="urn:microsoft.com/office/officeart/2018/5/layout/IconCircleLabelList"/>
    <dgm:cxn modelId="{FE0F65EA-169E-4935-AEE8-A1D85E1B75DB}" type="presParOf" srcId="{E7D820AC-00A2-4948-9926-5265FD6A5184}" destId="{5409D8F0-37A5-4D2D-BFC9-779C69C83241}" srcOrd="2" destOrd="0" presId="urn:microsoft.com/office/officeart/2018/5/layout/IconCircleLabelList"/>
    <dgm:cxn modelId="{02A6121A-A43A-49C4-AF92-088464E2A964}" type="presParOf" srcId="{E7D820AC-00A2-4948-9926-5265FD6A5184}" destId="{744E396A-9CC7-4BC8-9185-F2671BDC1222}" srcOrd="3" destOrd="0" presId="urn:microsoft.com/office/officeart/2018/5/layout/IconCircleLabelList"/>
    <dgm:cxn modelId="{D509BE27-01AB-4683-948B-B7209C1A5219}" type="presParOf" srcId="{4F8B07AC-6EDC-481C-A2E5-C3EEF4ABD304}" destId="{B7AC49ED-68CF-4991-BB01-6579B5AB4D17}" srcOrd="7" destOrd="0" presId="urn:microsoft.com/office/officeart/2018/5/layout/IconCircleLabelList"/>
    <dgm:cxn modelId="{AFBBFDAC-EA10-4533-8AD7-0AEBB874AEAD}" type="presParOf" srcId="{4F8B07AC-6EDC-481C-A2E5-C3EEF4ABD304}" destId="{FC98DBA4-B8A4-441E-AEAB-52ADF1D22A3B}" srcOrd="8" destOrd="0" presId="urn:microsoft.com/office/officeart/2018/5/layout/IconCircleLabelList"/>
    <dgm:cxn modelId="{D7C83B8C-003A-4671-908F-0F09FE2FE3A8}" type="presParOf" srcId="{FC98DBA4-B8A4-441E-AEAB-52ADF1D22A3B}" destId="{2DD7EDF3-D633-469B-BA63-113BA1B9EBD9}" srcOrd="0" destOrd="0" presId="urn:microsoft.com/office/officeart/2018/5/layout/IconCircleLabelList"/>
    <dgm:cxn modelId="{C37E42B8-FDFC-424E-9904-CF6553208571}" type="presParOf" srcId="{FC98DBA4-B8A4-441E-AEAB-52ADF1D22A3B}" destId="{41F2286D-B6E7-4067-8C8F-954C65E8E8C2}" srcOrd="1" destOrd="0" presId="urn:microsoft.com/office/officeart/2018/5/layout/IconCircleLabelList"/>
    <dgm:cxn modelId="{4034D4A6-8BE3-44D2-A687-2D59A7F43EF2}" type="presParOf" srcId="{FC98DBA4-B8A4-441E-AEAB-52ADF1D22A3B}" destId="{8AE21486-2213-483E-BD55-24353414B45E}" srcOrd="2" destOrd="0" presId="urn:microsoft.com/office/officeart/2018/5/layout/IconCircleLabelList"/>
    <dgm:cxn modelId="{B7404A38-8DA1-4701-91F4-013DCB21566C}" type="presParOf" srcId="{FC98DBA4-B8A4-441E-AEAB-52ADF1D22A3B}" destId="{C8DB24A3-8AED-40BA-BA76-BA032E959A2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99A32A-ECF3-4784-8511-1FAF1AF8665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53B486B-99F4-4093-996E-425CB4E82981}">
      <dgm:prSet/>
      <dgm:spPr/>
      <dgm:t>
        <a:bodyPr/>
        <a:lstStyle/>
        <a:p>
          <a:r>
            <a:rPr lang="en-US"/>
            <a:t>On campus while you are working or walking between buildings</a:t>
          </a:r>
        </a:p>
      </dgm:t>
    </dgm:pt>
    <dgm:pt modelId="{39FAEB54-F45D-481E-8BF5-A16FA70F5A7A}" type="parTrans" cxnId="{927324C3-FFA0-444F-B248-E6ADE067FB92}">
      <dgm:prSet/>
      <dgm:spPr/>
      <dgm:t>
        <a:bodyPr/>
        <a:lstStyle/>
        <a:p>
          <a:endParaRPr lang="en-US"/>
        </a:p>
      </dgm:t>
    </dgm:pt>
    <dgm:pt modelId="{35BE4FA6-45D2-40D6-B2CD-8A3889F4D45F}" type="sibTrans" cxnId="{927324C3-FFA0-444F-B248-E6ADE067FB92}">
      <dgm:prSet/>
      <dgm:spPr/>
      <dgm:t>
        <a:bodyPr/>
        <a:lstStyle/>
        <a:p>
          <a:endParaRPr lang="en-US"/>
        </a:p>
      </dgm:t>
    </dgm:pt>
    <dgm:pt modelId="{296FF8E3-F371-41DA-88C4-6C8ED2C6FC72}">
      <dgm:prSet/>
      <dgm:spPr/>
      <dgm:t>
        <a:bodyPr/>
        <a:lstStyle/>
        <a:p>
          <a:r>
            <a:rPr lang="en-US" dirty="0"/>
            <a:t>While traveling for business (in the course of doing business)</a:t>
          </a:r>
        </a:p>
      </dgm:t>
    </dgm:pt>
    <dgm:pt modelId="{045294D9-75DF-42AA-B048-35F6E5BE50C1}" type="parTrans" cxnId="{2CB276BE-BD55-44A2-8DEA-561E4C28BB3B}">
      <dgm:prSet/>
      <dgm:spPr/>
      <dgm:t>
        <a:bodyPr/>
        <a:lstStyle/>
        <a:p>
          <a:endParaRPr lang="en-US"/>
        </a:p>
      </dgm:t>
    </dgm:pt>
    <dgm:pt modelId="{2B4CBD49-AA16-4EB9-928E-BDC5EDBED9A2}" type="sibTrans" cxnId="{2CB276BE-BD55-44A2-8DEA-561E4C28BB3B}">
      <dgm:prSet/>
      <dgm:spPr/>
      <dgm:t>
        <a:bodyPr/>
        <a:lstStyle/>
        <a:p>
          <a:endParaRPr lang="en-US"/>
        </a:p>
      </dgm:t>
    </dgm:pt>
    <dgm:pt modelId="{6BF935C7-CA78-4B4B-BC60-5CDB2F0643D0}">
      <dgm:prSet/>
      <dgm:spPr/>
      <dgm:t>
        <a:bodyPr/>
        <a:lstStyle/>
        <a:p>
          <a:r>
            <a:rPr lang="en-US"/>
            <a:t>While working off campus for the University</a:t>
          </a:r>
        </a:p>
      </dgm:t>
    </dgm:pt>
    <dgm:pt modelId="{E3F1FE27-298C-4244-8E97-BC93739EC1A8}" type="parTrans" cxnId="{E608A988-84E6-4D32-9586-3F5F6EAB496A}">
      <dgm:prSet/>
      <dgm:spPr/>
      <dgm:t>
        <a:bodyPr/>
        <a:lstStyle/>
        <a:p>
          <a:endParaRPr lang="en-US"/>
        </a:p>
      </dgm:t>
    </dgm:pt>
    <dgm:pt modelId="{82FE6785-867B-49FE-A059-C6E44563D901}" type="sibTrans" cxnId="{E608A988-84E6-4D32-9586-3F5F6EAB496A}">
      <dgm:prSet/>
      <dgm:spPr/>
      <dgm:t>
        <a:bodyPr/>
        <a:lstStyle/>
        <a:p>
          <a:endParaRPr lang="en-US"/>
        </a:p>
      </dgm:t>
    </dgm:pt>
    <dgm:pt modelId="{E3A4980A-F374-423C-90E8-97D22CACFECB}">
      <dgm:prSet/>
      <dgm:spPr/>
      <dgm:t>
        <a:bodyPr/>
        <a:lstStyle/>
        <a:p>
          <a:r>
            <a:rPr lang="en-US"/>
            <a:t>In a parking lot or garage, while walking to or from your building during your normal work hours.</a:t>
          </a:r>
        </a:p>
      </dgm:t>
    </dgm:pt>
    <dgm:pt modelId="{4CAFAC63-71A3-4515-B788-23BA1E4ADF9E}" type="parTrans" cxnId="{B701DC84-82A5-42C0-8326-2C5A9EBDBA57}">
      <dgm:prSet/>
      <dgm:spPr/>
      <dgm:t>
        <a:bodyPr/>
        <a:lstStyle/>
        <a:p>
          <a:endParaRPr lang="en-US"/>
        </a:p>
      </dgm:t>
    </dgm:pt>
    <dgm:pt modelId="{64CE76AE-C0FF-4F4A-8676-1036F9071D0A}" type="sibTrans" cxnId="{B701DC84-82A5-42C0-8326-2C5A9EBDBA57}">
      <dgm:prSet/>
      <dgm:spPr/>
      <dgm:t>
        <a:bodyPr/>
        <a:lstStyle/>
        <a:p>
          <a:endParaRPr lang="en-US"/>
        </a:p>
      </dgm:t>
    </dgm:pt>
    <dgm:pt modelId="{C42CED12-3A26-4AE5-A11C-4AB964D82B6B}" type="pres">
      <dgm:prSet presAssocID="{6499A32A-ECF3-4784-8511-1FAF1AF8665B}" presName="root" presStyleCnt="0">
        <dgm:presLayoutVars>
          <dgm:dir/>
          <dgm:resizeHandles val="exact"/>
        </dgm:presLayoutVars>
      </dgm:prSet>
      <dgm:spPr/>
    </dgm:pt>
    <dgm:pt modelId="{0332A87C-F8B0-4A15-B2E5-2D11BF2C6F31}" type="pres">
      <dgm:prSet presAssocID="{6499A32A-ECF3-4784-8511-1FAF1AF8665B}" presName="container" presStyleCnt="0">
        <dgm:presLayoutVars>
          <dgm:dir/>
          <dgm:resizeHandles val="exact"/>
        </dgm:presLayoutVars>
      </dgm:prSet>
      <dgm:spPr/>
    </dgm:pt>
    <dgm:pt modelId="{C2C655BD-7F2A-424A-9420-1EDDAFDC8C24}" type="pres">
      <dgm:prSet presAssocID="{353B486B-99F4-4093-996E-425CB4E82981}" presName="compNode" presStyleCnt="0"/>
      <dgm:spPr/>
    </dgm:pt>
    <dgm:pt modelId="{094BF4D4-C263-4B52-B6C1-132B7AE99D7F}" type="pres">
      <dgm:prSet presAssocID="{353B486B-99F4-4093-996E-425CB4E82981}" presName="iconBgRect" presStyleLbl="bgShp" presStyleIdx="0" presStyleCnt="4"/>
      <dgm:spPr/>
    </dgm:pt>
    <dgm:pt modelId="{836D7196-261D-4C15-9B09-D2EA2E875475}" type="pres">
      <dgm:prSet presAssocID="{353B486B-99F4-4093-996E-425CB4E8298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CBC75039-3EC6-4251-A7FD-358F4569C901}" type="pres">
      <dgm:prSet presAssocID="{353B486B-99F4-4093-996E-425CB4E82981}" presName="spaceRect" presStyleCnt="0"/>
      <dgm:spPr/>
    </dgm:pt>
    <dgm:pt modelId="{B8F5DAF8-A8E7-49ED-AC04-3ED950DE68E6}" type="pres">
      <dgm:prSet presAssocID="{353B486B-99F4-4093-996E-425CB4E82981}" presName="textRect" presStyleLbl="revTx" presStyleIdx="0" presStyleCnt="4">
        <dgm:presLayoutVars>
          <dgm:chMax val="1"/>
          <dgm:chPref val="1"/>
        </dgm:presLayoutVars>
      </dgm:prSet>
      <dgm:spPr/>
    </dgm:pt>
    <dgm:pt modelId="{4517FF58-272D-49B8-A8F4-C8FCF57A7B49}" type="pres">
      <dgm:prSet presAssocID="{35BE4FA6-45D2-40D6-B2CD-8A3889F4D45F}" presName="sibTrans" presStyleLbl="sibTrans2D1" presStyleIdx="0" presStyleCnt="0"/>
      <dgm:spPr/>
    </dgm:pt>
    <dgm:pt modelId="{11298189-02B1-4FD6-8412-8B810D40252D}" type="pres">
      <dgm:prSet presAssocID="{296FF8E3-F371-41DA-88C4-6C8ED2C6FC72}" presName="compNode" presStyleCnt="0"/>
      <dgm:spPr/>
    </dgm:pt>
    <dgm:pt modelId="{667C6183-611D-4F3B-A884-F2D02F9937C2}" type="pres">
      <dgm:prSet presAssocID="{296FF8E3-F371-41DA-88C4-6C8ED2C6FC72}" presName="iconBgRect" presStyleLbl="bgShp" presStyleIdx="1" presStyleCnt="4"/>
      <dgm:spPr/>
    </dgm:pt>
    <dgm:pt modelId="{A35FF7F3-F0EF-45AA-AEA0-88A7ABA1EE53}" type="pres">
      <dgm:prSet presAssocID="{296FF8E3-F371-41DA-88C4-6C8ED2C6FC7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s"/>
        </a:ext>
      </dgm:extLst>
    </dgm:pt>
    <dgm:pt modelId="{5442BBEB-37A2-48C6-827F-A7545E0DF2C4}" type="pres">
      <dgm:prSet presAssocID="{296FF8E3-F371-41DA-88C4-6C8ED2C6FC72}" presName="spaceRect" presStyleCnt="0"/>
      <dgm:spPr/>
    </dgm:pt>
    <dgm:pt modelId="{698356E7-F7A9-4AD5-9E76-22A908F642A8}" type="pres">
      <dgm:prSet presAssocID="{296FF8E3-F371-41DA-88C4-6C8ED2C6FC72}" presName="textRect" presStyleLbl="revTx" presStyleIdx="1" presStyleCnt="4">
        <dgm:presLayoutVars>
          <dgm:chMax val="1"/>
          <dgm:chPref val="1"/>
        </dgm:presLayoutVars>
      </dgm:prSet>
      <dgm:spPr/>
    </dgm:pt>
    <dgm:pt modelId="{A39E2475-B0A4-42B3-AE8F-12194B82C568}" type="pres">
      <dgm:prSet presAssocID="{2B4CBD49-AA16-4EB9-928E-BDC5EDBED9A2}" presName="sibTrans" presStyleLbl="sibTrans2D1" presStyleIdx="0" presStyleCnt="0"/>
      <dgm:spPr/>
    </dgm:pt>
    <dgm:pt modelId="{8794FBF2-C2CA-46C2-8B58-26EFB602FA81}" type="pres">
      <dgm:prSet presAssocID="{6BF935C7-CA78-4B4B-BC60-5CDB2F0643D0}" presName="compNode" presStyleCnt="0"/>
      <dgm:spPr/>
    </dgm:pt>
    <dgm:pt modelId="{ED78D782-14AF-4B8B-8CC8-B5B6E1D1DAB5}" type="pres">
      <dgm:prSet presAssocID="{6BF935C7-CA78-4B4B-BC60-5CDB2F0643D0}" presName="iconBgRect" presStyleLbl="bgShp" presStyleIdx="2" presStyleCnt="4"/>
      <dgm:spPr/>
    </dgm:pt>
    <dgm:pt modelId="{1D8ED06C-03C1-4BDA-9EB4-B5D00DFE1CC1}" type="pres">
      <dgm:prSet presAssocID="{6BF935C7-CA78-4B4B-BC60-5CDB2F0643D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C7554D5-F654-4057-BA8F-F5EE72E9D4B2}" type="pres">
      <dgm:prSet presAssocID="{6BF935C7-CA78-4B4B-BC60-5CDB2F0643D0}" presName="spaceRect" presStyleCnt="0"/>
      <dgm:spPr/>
    </dgm:pt>
    <dgm:pt modelId="{A98C884C-190B-4DE2-B342-03C43CA9BCC1}" type="pres">
      <dgm:prSet presAssocID="{6BF935C7-CA78-4B4B-BC60-5CDB2F0643D0}" presName="textRect" presStyleLbl="revTx" presStyleIdx="2" presStyleCnt="4">
        <dgm:presLayoutVars>
          <dgm:chMax val="1"/>
          <dgm:chPref val="1"/>
        </dgm:presLayoutVars>
      </dgm:prSet>
      <dgm:spPr/>
    </dgm:pt>
    <dgm:pt modelId="{240BC778-5AEE-46F5-BFDB-7B4122BC78AB}" type="pres">
      <dgm:prSet presAssocID="{82FE6785-867B-49FE-A059-C6E44563D901}" presName="sibTrans" presStyleLbl="sibTrans2D1" presStyleIdx="0" presStyleCnt="0"/>
      <dgm:spPr/>
    </dgm:pt>
    <dgm:pt modelId="{802A93AF-D797-46F3-BF16-40F671983375}" type="pres">
      <dgm:prSet presAssocID="{E3A4980A-F374-423C-90E8-97D22CACFECB}" presName="compNode" presStyleCnt="0"/>
      <dgm:spPr/>
    </dgm:pt>
    <dgm:pt modelId="{A7271770-4B6F-4407-9D87-05468522354F}" type="pres">
      <dgm:prSet presAssocID="{E3A4980A-F374-423C-90E8-97D22CACFECB}" presName="iconBgRect" presStyleLbl="bgShp" presStyleIdx="3" presStyleCnt="4"/>
      <dgm:spPr/>
    </dgm:pt>
    <dgm:pt modelId="{03CFF319-46FD-42A6-88C0-F934D75A4E09}" type="pres">
      <dgm:prSet presAssocID="{E3A4980A-F374-423C-90E8-97D22CACFEC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489EBF9D-E179-4202-A078-D79B13578B66}" type="pres">
      <dgm:prSet presAssocID="{E3A4980A-F374-423C-90E8-97D22CACFECB}" presName="spaceRect" presStyleCnt="0"/>
      <dgm:spPr/>
    </dgm:pt>
    <dgm:pt modelId="{9F7CA152-8B4A-4A19-BC0B-E77CAD06A7DF}" type="pres">
      <dgm:prSet presAssocID="{E3A4980A-F374-423C-90E8-97D22CACFEC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05D221B-3D59-420C-BE8E-5C4758C427E8}" type="presOf" srcId="{353B486B-99F4-4093-996E-425CB4E82981}" destId="{B8F5DAF8-A8E7-49ED-AC04-3ED950DE68E6}" srcOrd="0" destOrd="0" presId="urn:microsoft.com/office/officeart/2018/2/layout/IconCircleList"/>
    <dgm:cxn modelId="{2A15143E-1BBD-4582-946F-89A95C5E8D07}" type="presOf" srcId="{E3A4980A-F374-423C-90E8-97D22CACFECB}" destId="{9F7CA152-8B4A-4A19-BC0B-E77CAD06A7DF}" srcOrd="0" destOrd="0" presId="urn:microsoft.com/office/officeart/2018/2/layout/IconCircleList"/>
    <dgm:cxn modelId="{A480AC3F-3C88-46B1-8622-18523836E6DD}" type="presOf" srcId="{6499A32A-ECF3-4784-8511-1FAF1AF8665B}" destId="{C42CED12-3A26-4AE5-A11C-4AB964D82B6B}" srcOrd="0" destOrd="0" presId="urn:microsoft.com/office/officeart/2018/2/layout/IconCircleList"/>
    <dgm:cxn modelId="{E257535F-E395-4E5D-877B-BC7103699B6B}" type="presOf" srcId="{2B4CBD49-AA16-4EB9-928E-BDC5EDBED9A2}" destId="{A39E2475-B0A4-42B3-AE8F-12194B82C568}" srcOrd="0" destOrd="0" presId="urn:microsoft.com/office/officeart/2018/2/layout/IconCircleList"/>
    <dgm:cxn modelId="{9FB08962-326D-4DEC-B94C-732E1B829481}" type="presOf" srcId="{296FF8E3-F371-41DA-88C4-6C8ED2C6FC72}" destId="{698356E7-F7A9-4AD5-9E76-22A908F642A8}" srcOrd="0" destOrd="0" presId="urn:microsoft.com/office/officeart/2018/2/layout/IconCircleList"/>
    <dgm:cxn modelId="{8C52204B-0CC7-46ED-907B-6EE34BAA50C4}" type="presOf" srcId="{6BF935C7-CA78-4B4B-BC60-5CDB2F0643D0}" destId="{A98C884C-190B-4DE2-B342-03C43CA9BCC1}" srcOrd="0" destOrd="0" presId="urn:microsoft.com/office/officeart/2018/2/layout/IconCircleList"/>
    <dgm:cxn modelId="{B701DC84-82A5-42C0-8326-2C5A9EBDBA57}" srcId="{6499A32A-ECF3-4784-8511-1FAF1AF8665B}" destId="{E3A4980A-F374-423C-90E8-97D22CACFECB}" srcOrd="3" destOrd="0" parTransId="{4CAFAC63-71A3-4515-B788-23BA1E4ADF9E}" sibTransId="{64CE76AE-C0FF-4F4A-8676-1036F9071D0A}"/>
    <dgm:cxn modelId="{E608A988-84E6-4D32-9586-3F5F6EAB496A}" srcId="{6499A32A-ECF3-4784-8511-1FAF1AF8665B}" destId="{6BF935C7-CA78-4B4B-BC60-5CDB2F0643D0}" srcOrd="2" destOrd="0" parTransId="{E3F1FE27-298C-4244-8E97-BC93739EC1A8}" sibTransId="{82FE6785-867B-49FE-A059-C6E44563D901}"/>
    <dgm:cxn modelId="{2CB276BE-BD55-44A2-8DEA-561E4C28BB3B}" srcId="{6499A32A-ECF3-4784-8511-1FAF1AF8665B}" destId="{296FF8E3-F371-41DA-88C4-6C8ED2C6FC72}" srcOrd="1" destOrd="0" parTransId="{045294D9-75DF-42AA-B048-35F6E5BE50C1}" sibTransId="{2B4CBD49-AA16-4EB9-928E-BDC5EDBED9A2}"/>
    <dgm:cxn modelId="{BF2B52C2-329E-4217-B414-4F32E237EDD6}" type="presOf" srcId="{82FE6785-867B-49FE-A059-C6E44563D901}" destId="{240BC778-5AEE-46F5-BFDB-7B4122BC78AB}" srcOrd="0" destOrd="0" presId="urn:microsoft.com/office/officeart/2018/2/layout/IconCircleList"/>
    <dgm:cxn modelId="{927324C3-FFA0-444F-B248-E6ADE067FB92}" srcId="{6499A32A-ECF3-4784-8511-1FAF1AF8665B}" destId="{353B486B-99F4-4093-996E-425CB4E82981}" srcOrd="0" destOrd="0" parTransId="{39FAEB54-F45D-481E-8BF5-A16FA70F5A7A}" sibTransId="{35BE4FA6-45D2-40D6-B2CD-8A3889F4D45F}"/>
    <dgm:cxn modelId="{1D2534F0-BDF8-4F8D-95C6-6B5FB7745122}" type="presOf" srcId="{35BE4FA6-45D2-40D6-B2CD-8A3889F4D45F}" destId="{4517FF58-272D-49B8-A8F4-C8FCF57A7B49}" srcOrd="0" destOrd="0" presId="urn:microsoft.com/office/officeart/2018/2/layout/IconCircleList"/>
    <dgm:cxn modelId="{6607826F-71D1-4201-A672-CBE95C6D1528}" type="presParOf" srcId="{C42CED12-3A26-4AE5-A11C-4AB964D82B6B}" destId="{0332A87C-F8B0-4A15-B2E5-2D11BF2C6F31}" srcOrd="0" destOrd="0" presId="urn:microsoft.com/office/officeart/2018/2/layout/IconCircleList"/>
    <dgm:cxn modelId="{943CD35A-50AD-4947-9AD3-402DAA58FB3F}" type="presParOf" srcId="{0332A87C-F8B0-4A15-B2E5-2D11BF2C6F31}" destId="{C2C655BD-7F2A-424A-9420-1EDDAFDC8C24}" srcOrd="0" destOrd="0" presId="urn:microsoft.com/office/officeart/2018/2/layout/IconCircleList"/>
    <dgm:cxn modelId="{B36397DB-CB27-495E-A354-A73253BD78B2}" type="presParOf" srcId="{C2C655BD-7F2A-424A-9420-1EDDAFDC8C24}" destId="{094BF4D4-C263-4B52-B6C1-132B7AE99D7F}" srcOrd="0" destOrd="0" presId="urn:microsoft.com/office/officeart/2018/2/layout/IconCircleList"/>
    <dgm:cxn modelId="{1DB1095D-B4BB-49F7-B9C4-8BB0BBE1A064}" type="presParOf" srcId="{C2C655BD-7F2A-424A-9420-1EDDAFDC8C24}" destId="{836D7196-261D-4C15-9B09-D2EA2E875475}" srcOrd="1" destOrd="0" presId="urn:microsoft.com/office/officeart/2018/2/layout/IconCircleList"/>
    <dgm:cxn modelId="{1B474408-961B-4731-9B5A-4E5237C0CEE0}" type="presParOf" srcId="{C2C655BD-7F2A-424A-9420-1EDDAFDC8C24}" destId="{CBC75039-3EC6-4251-A7FD-358F4569C901}" srcOrd="2" destOrd="0" presId="urn:microsoft.com/office/officeart/2018/2/layout/IconCircleList"/>
    <dgm:cxn modelId="{E34AB4A9-C542-4674-8FFF-0867702C37D4}" type="presParOf" srcId="{C2C655BD-7F2A-424A-9420-1EDDAFDC8C24}" destId="{B8F5DAF8-A8E7-49ED-AC04-3ED950DE68E6}" srcOrd="3" destOrd="0" presId="urn:microsoft.com/office/officeart/2018/2/layout/IconCircleList"/>
    <dgm:cxn modelId="{E51390DD-0CF5-4E38-8A3F-5E8433B5C227}" type="presParOf" srcId="{0332A87C-F8B0-4A15-B2E5-2D11BF2C6F31}" destId="{4517FF58-272D-49B8-A8F4-C8FCF57A7B49}" srcOrd="1" destOrd="0" presId="urn:microsoft.com/office/officeart/2018/2/layout/IconCircleList"/>
    <dgm:cxn modelId="{889A3165-A1CC-4BC1-9A72-7C6F7D6D7D96}" type="presParOf" srcId="{0332A87C-F8B0-4A15-B2E5-2D11BF2C6F31}" destId="{11298189-02B1-4FD6-8412-8B810D40252D}" srcOrd="2" destOrd="0" presId="urn:microsoft.com/office/officeart/2018/2/layout/IconCircleList"/>
    <dgm:cxn modelId="{423FAAAC-DBCB-4775-A0EA-4CC6C0BE6864}" type="presParOf" srcId="{11298189-02B1-4FD6-8412-8B810D40252D}" destId="{667C6183-611D-4F3B-A884-F2D02F9937C2}" srcOrd="0" destOrd="0" presId="urn:microsoft.com/office/officeart/2018/2/layout/IconCircleList"/>
    <dgm:cxn modelId="{F650C199-24B9-462A-9D20-3B6B7E833100}" type="presParOf" srcId="{11298189-02B1-4FD6-8412-8B810D40252D}" destId="{A35FF7F3-F0EF-45AA-AEA0-88A7ABA1EE53}" srcOrd="1" destOrd="0" presId="urn:microsoft.com/office/officeart/2018/2/layout/IconCircleList"/>
    <dgm:cxn modelId="{1ADBD707-D245-4212-9919-3D046072946B}" type="presParOf" srcId="{11298189-02B1-4FD6-8412-8B810D40252D}" destId="{5442BBEB-37A2-48C6-827F-A7545E0DF2C4}" srcOrd="2" destOrd="0" presId="urn:microsoft.com/office/officeart/2018/2/layout/IconCircleList"/>
    <dgm:cxn modelId="{59705325-E338-41C1-B87E-79720E92399D}" type="presParOf" srcId="{11298189-02B1-4FD6-8412-8B810D40252D}" destId="{698356E7-F7A9-4AD5-9E76-22A908F642A8}" srcOrd="3" destOrd="0" presId="urn:microsoft.com/office/officeart/2018/2/layout/IconCircleList"/>
    <dgm:cxn modelId="{42BDB0E7-FE10-4F10-A9CE-286C4910A469}" type="presParOf" srcId="{0332A87C-F8B0-4A15-B2E5-2D11BF2C6F31}" destId="{A39E2475-B0A4-42B3-AE8F-12194B82C568}" srcOrd="3" destOrd="0" presId="urn:microsoft.com/office/officeart/2018/2/layout/IconCircleList"/>
    <dgm:cxn modelId="{C6192E0B-7253-490F-AB0E-815384950B59}" type="presParOf" srcId="{0332A87C-F8B0-4A15-B2E5-2D11BF2C6F31}" destId="{8794FBF2-C2CA-46C2-8B58-26EFB602FA81}" srcOrd="4" destOrd="0" presId="urn:microsoft.com/office/officeart/2018/2/layout/IconCircleList"/>
    <dgm:cxn modelId="{24D86A5F-DF91-4263-987D-D0CBC5B3645A}" type="presParOf" srcId="{8794FBF2-C2CA-46C2-8B58-26EFB602FA81}" destId="{ED78D782-14AF-4B8B-8CC8-B5B6E1D1DAB5}" srcOrd="0" destOrd="0" presId="urn:microsoft.com/office/officeart/2018/2/layout/IconCircleList"/>
    <dgm:cxn modelId="{385F1CF0-779B-4882-9943-B218708F3E88}" type="presParOf" srcId="{8794FBF2-C2CA-46C2-8B58-26EFB602FA81}" destId="{1D8ED06C-03C1-4BDA-9EB4-B5D00DFE1CC1}" srcOrd="1" destOrd="0" presId="urn:microsoft.com/office/officeart/2018/2/layout/IconCircleList"/>
    <dgm:cxn modelId="{76AE3A44-26BE-429A-9C82-1D20A2265CD1}" type="presParOf" srcId="{8794FBF2-C2CA-46C2-8B58-26EFB602FA81}" destId="{4C7554D5-F654-4057-BA8F-F5EE72E9D4B2}" srcOrd="2" destOrd="0" presId="urn:microsoft.com/office/officeart/2018/2/layout/IconCircleList"/>
    <dgm:cxn modelId="{D557BC62-B86B-4EE7-8D4D-6EBD7D659082}" type="presParOf" srcId="{8794FBF2-C2CA-46C2-8B58-26EFB602FA81}" destId="{A98C884C-190B-4DE2-B342-03C43CA9BCC1}" srcOrd="3" destOrd="0" presId="urn:microsoft.com/office/officeart/2018/2/layout/IconCircleList"/>
    <dgm:cxn modelId="{1C291531-F0E0-4237-A4A5-096EAC2BE8EB}" type="presParOf" srcId="{0332A87C-F8B0-4A15-B2E5-2D11BF2C6F31}" destId="{240BC778-5AEE-46F5-BFDB-7B4122BC78AB}" srcOrd="5" destOrd="0" presId="urn:microsoft.com/office/officeart/2018/2/layout/IconCircleList"/>
    <dgm:cxn modelId="{BA3CFC73-D9E7-4F56-86C4-653B9C3317F3}" type="presParOf" srcId="{0332A87C-F8B0-4A15-B2E5-2D11BF2C6F31}" destId="{802A93AF-D797-46F3-BF16-40F671983375}" srcOrd="6" destOrd="0" presId="urn:microsoft.com/office/officeart/2018/2/layout/IconCircleList"/>
    <dgm:cxn modelId="{7B9A456B-E9EC-492F-A2AB-7D5E2CAC616E}" type="presParOf" srcId="{802A93AF-D797-46F3-BF16-40F671983375}" destId="{A7271770-4B6F-4407-9D87-05468522354F}" srcOrd="0" destOrd="0" presId="urn:microsoft.com/office/officeart/2018/2/layout/IconCircleList"/>
    <dgm:cxn modelId="{6B100F25-CF21-44F6-A2D4-01F2E7FEC027}" type="presParOf" srcId="{802A93AF-D797-46F3-BF16-40F671983375}" destId="{03CFF319-46FD-42A6-88C0-F934D75A4E09}" srcOrd="1" destOrd="0" presId="urn:microsoft.com/office/officeart/2018/2/layout/IconCircleList"/>
    <dgm:cxn modelId="{FA647B2B-EB51-416A-A8E9-CB20C9D43D93}" type="presParOf" srcId="{802A93AF-D797-46F3-BF16-40F671983375}" destId="{489EBF9D-E179-4202-A078-D79B13578B66}" srcOrd="2" destOrd="0" presId="urn:microsoft.com/office/officeart/2018/2/layout/IconCircleList"/>
    <dgm:cxn modelId="{95C4C1FB-1F76-42C1-822E-96FCAA84A83F}" type="presParOf" srcId="{802A93AF-D797-46F3-BF16-40F671983375}" destId="{9F7CA152-8B4A-4A19-BC0B-E77CAD06A7D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7500D6-48AB-4123-9710-B39B1AC9A287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5FE10C1-057F-4A24-9BCF-790696EA13DA}">
      <dgm:prSet/>
      <dgm:spPr/>
      <dgm:t>
        <a:bodyPr/>
        <a:lstStyle/>
        <a:p>
          <a:r>
            <a:rPr lang="en-US" dirty="0"/>
            <a:t>Sometimes it’s hard to know where to start.  Five Why’s is a basic investigation technique.</a:t>
          </a:r>
        </a:p>
      </dgm:t>
    </dgm:pt>
    <dgm:pt modelId="{31772EE6-0E5F-417A-B15C-BD7359DD7073}" type="parTrans" cxnId="{DED378A6-8D54-4A83-92B6-BE2C382A53C2}">
      <dgm:prSet/>
      <dgm:spPr/>
      <dgm:t>
        <a:bodyPr/>
        <a:lstStyle/>
        <a:p>
          <a:endParaRPr lang="en-US"/>
        </a:p>
      </dgm:t>
    </dgm:pt>
    <dgm:pt modelId="{1E4D28C9-870C-465B-B1FD-740DBA895368}" type="sibTrans" cxnId="{DED378A6-8D54-4A83-92B6-BE2C382A53C2}">
      <dgm:prSet/>
      <dgm:spPr/>
      <dgm:t>
        <a:bodyPr/>
        <a:lstStyle/>
        <a:p>
          <a:endParaRPr lang="en-US"/>
        </a:p>
      </dgm:t>
    </dgm:pt>
    <dgm:pt modelId="{5F3BE5AD-0E55-44BC-8A8C-5C297783D021}">
      <dgm:prSet/>
      <dgm:spPr/>
      <dgm:t>
        <a:bodyPr/>
        <a:lstStyle/>
        <a:p>
          <a:r>
            <a:rPr lang="en-US"/>
            <a:t>Ask “what happened?”</a:t>
          </a:r>
        </a:p>
      </dgm:t>
    </dgm:pt>
    <dgm:pt modelId="{8D2070C1-C6C9-426E-9201-A5651FFD29F8}" type="parTrans" cxnId="{F03EF7DD-AF34-436A-B33D-9C1E3560D0BB}">
      <dgm:prSet/>
      <dgm:spPr/>
      <dgm:t>
        <a:bodyPr/>
        <a:lstStyle/>
        <a:p>
          <a:endParaRPr lang="en-US"/>
        </a:p>
      </dgm:t>
    </dgm:pt>
    <dgm:pt modelId="{4859434F-54AB-47C7-96D1-C02186BF23D9}" type="sibTrans" cxnId="{F03EF7DD-AF34-436A-B33D-9C1E3560D0BB}">
      <dgm:prSet/>
      <dgm:spPr/>
      <dgm:t>
        <a:bodyPr/>
        <a:lstStyle/>
        <a:p>
          <a:endParaRPr lang="en-US"/>
        </a:p>
      </dgm:t>
    </dgm:pt>
    <dgm:pt modelId="{FFC18236-DC6F-457A-B3FE-29289622A0BB}">
      <dgm:prSet/>
      <dgm:spPr/>
      <dgm:t>
        <a:bodyPr/>
        <a:lstStyle/>
        <a:p>
          <a:r>
            <a:rPr lang="en-US"/>
            <a:t>Then, in response to that answer, ask “Why?”</a:t>
          </a:r>
        </a:p>
      </dgm:t>
    </dgm:pt>
    <dgm:pt modelId="{A2734713-6E0F-4AC0-8094-3B042CD2FDE0}" type="parTrans" cxnId="{C05C5541-ABF0-483C-A4B0-0A53AB614C71}">
      <dgm:prSet/>
      <dgm:spPr/>
      <dgm:t>
        <a:bodyPr/>
        <a:lstStyle/>
        <a:p>
          <a:endParaRPr lang="en-US"/>
        </a:p>
      </dgm:t>
    </dgm:pt>
    <dgm:pt modelId="{0F3B8724-C18F-49D3-9B3E-76C9EDD52D89}" type="sibTrans" cxnId="{C05C5541-ABF0-483C-A4B0-0A53AB614C71}">
      <dgm:prSet/>
      <dgm:spPr/>
      <dgm:t>
        <a:bodyPr/>
        <a:lstStyle/>
        <a:p>
          <a:endParaRPr lang="en-US"/>
        </a:p>
      </dgm:t>
    </dgm:pt>
    <dgm:pt modelId="{6EADE75E-94A5-41B8-B322-8BB7CE564AA3}">
      <dgm:prSet/>
      <dgm:spPr/>
      <dgm:t>
        <a:bodyPr/>
        <a:lstStyle/>
        <a:p>
          <a:r>
            <a:rPr lang="en-US"/>
            <a:t>Repeat 5 times (5 Why’s). This technique is very effective in getting to the actual root cause of an injury.</a:t>
          </a:r>
        </a:p>
      </dgm:t>
    </dgm:pt>
    <dgm:pt modelId="{023336E2-F7DD-4008-85C5-E97512A661C7}" type="parTrans" cxnId="{D7F144E4-8C71-41B8-AF46-1445B79ADD4B}">
      <dgm:prSet/>
      <dgm:spPr/>
      <dgm:t>
        <a:bodyPr/>
        <a:lstStyle/>
        <a:p>
          <a:endParaRPr lang="en-US"/>
        </a:p>
      </dgm:t>
    </dgm:pt>
    <dgm:pt modelId="{69EDAE88-249E-4347-B8ED-7B73F4B18692}" type="sibTrans" cxnId="{D7F144E4-8C71-41B8-AF46-1445B79ADD4B}">
      <dgm:prSet/>
      <dgm:spPr/>
      <dgm:t>
        <a:bodyPr/>
        <a:lstStyle/>
        <a:p>
          <a:endParaRPr lang="en-US"/>
        </a:p>
      </dgm:t>
    </dgm:pt>
    <dgm:pt modelId="{0EDAD4A2-1F84-45A5-B43F-B641606538E7}" type="pres">
      <dgm:prSet presAssocID="{CB7500D6-48AB-4123-9710-B39B1AC9A287}" presName="Name0" presStyleCnt="0">
        <dgm:presLayoutVars>
          <dgm:dir/>
          <dgm:animLvl val="lvl"/>
          <dgm:resizeHandles val="exact"/>
        </dgm:presLayoutVars>
      </dgm:prSet>
      <dgm:spPr/>
    </dgm:pt>
    <dgm:pt modelId="{3D8E097B-CC8C-48E8-9EE4-92A751C6072B}" type="pres">
      <dgm:prSet presAssocID="{E5FE10C1-057F-4A24-9BCF-790696EA13DA}" presName="linNode" presStyleCnt="0"/>
      <dgm:spPr/>
    </dgm:pt>
    <dgm:pt modelId="{47333E08-B3F7-4A4B-BD57-9215D144503B}" type="pres">
      <dgm:prSet presAssocID="{E5FE10C1-057F-4A24-9BCF-790696EA13DA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80A462F-2FE5-4814-AE81-D2C3622162C6}" type="pres">
      <dgm:prSet presAssocID="{1E4D28C9-870C-465B-B1FD-740DBA895368}" presName="sp" presStyleCnt="0"/>
      <dgm:spPr/>
    </dgm:pt>
    <dgm:pt modelId="{91B5111D-9B4C-4D85-9E9A-9755EE304E57}" type="pres">
      <dgm:prSet presAssocID="{5F3BE5AD-0E55-44BC-8A8C-5C297783D021}" presName="linNode" presStyleCnt="0"/>
      <dgm:spPr/>
    </dgm:pt>
    <dgm:pt modelId="{B8E4D805-CD51-4B5F-9800-859A0E8687D1}" type="pres">
      <dgm:prSet presAssocID="{5F3BE5AD-0E55-44BC-8A8C-5C297783D02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9DDDA0D-7E0E-4B9A-A92E-4FD8D1443A4E}" type="pres">
      <dgm:prSet presAssocID="{4859434F-54AB-47C7-96D1-C02186BF23D9}" presName="sp" presStyleCnt="0"/>
      <dgm:spPr/>
    </dgm:pt>
    <dgm:pt modelId="{99644424-99DF-45A0-9120-8EBD3510FCAC}" type="pres">
      <dgm:prSet presAssocID="{FFC18236-DC6F-457A-B3FE-29289622A0BB}" presName="linNode" presStyleCnt="0"/>
      <dgm:spPr/>
    </dgm:pt>
    <dgm:pt modelId="{7F205B04-2262-4215-BCFC-43EE1C2E2C4F}" type="pres">
      <dgm:prSet presAssocID="{FFC18236-DC6F-457A-B3FE-29289622A0B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4F50D16-48B4-4EF6-AE85-37C42530D86E}" type="pres">
      <dgm:prSet presAssocID="{0F3B8724-C18F-49D3-9B3E-76C9EDD52D89}" presName="sp" presStyleCnt="0"/>
      <dgm:spPr/>
    </dgm:pt>
    <dgm:pt modelId="{15AA8403-53D5-47DB-8F73-EEBE17660D9F}" type="pres">
      <dgm:prSet presAssocID="{6EADE75E-94A5-41B8-B322-8BB7CE564AA3}" presName="linNode" presStyleCnt="0"/>
      <dgm:spPr/>
    </dgm:pt>
    <dgm:pt modelId="{FAEFEC13-1F04-45D2-B0F1-1448AC7BBCF2}" type="pres">
      <dgm:prSet presAssocID="{6EADE75E-94A5-41B8-B322-8BB7CE564AA3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4DF95A07-0337-4B90-941D-3F282ABCD03B}" type="presOf" srcId="{FFC18236-DC6F-457A-B3FE-29289622A0BB}" destId="{7F205B04-2262-4215-BCFC-43EE1C2E2C4F}" srcOrd="0" destOrd="0" presId="urn:microsoft.com/office/officeart/2005/8/layout/vList5"/>
    <dgm:cxn modelId="{C05C5541-ABF0-483C-A4B0-0A53AB614C71}" srcId="{CB7500D6-48AB-4123-9710-B39B1AC9A287}" destId="{FFC18236-DC6F-457A-B3FE-29289622A0BB}" srcOrd="2" destOrd="0" parTransId="{A2734713-6E0F-4AC0-8094-3B042CD2FDE0}" sibTransId="{0F3B8724-C18F-49D3-9B3E-76C9EDD52D89}"/>
    <dgm:cxn modelId="{F461276B-E2C7-4BC0-91B6-42CFFA8CE14A}" type="presOf" srcId="{6EADE75E-94A5-41B8-B322-8BB7CE564AA3}" destId="{FAEFEC13-1F04-45D2-B0F1-1448AC7BBCF2}" srcOrd="0" destOrd="0" presId="urn:microsoft.com/office/officeart/2005/8/layout/vList5"/>
    <dgm:cxn modelId="{C46B3882-4780-4645-840C-4BFB2DE21B09}" type="presOf" srcId="{E5FE10C1-057F-4A24-9BCF-790696EA13DA}" destId="{47333E08-B3F7-4A4B-BD57-9215D144503B}" srcOrd="0" destOrd="0" presId="urn:microsoft.com/office/officeart/2005/8/layout/vList5"/>
    <dgm:cxn modelId="{2BB29BA2-2DA2-4542-839A-FD3A5EB4902D}" type="presOf" srcId="{5F3BE5AD-0E55-44BC-8A8C-5C297783D021}" destId="{B8E4D805-CD51-4B5F-9800-859A0E8687D1}" srcOrd="0" destOrd="0" presId="urn:microsoft.com/office/officeart/2005/8/layout/vList5"/>
    <dgm:cxn modelId="{DED378A6-8D54-4A83-92B6-BE2C382A53C2}" srcId="{CB7500D6-48AB-4123-9710-B39B1AC9A287}" destId="{E5FE10C1-057F-4A24-9BCF-790696EA13DA}" srcOrd="0" destOrd="0" parTransId="{31772EE6-0E5F-417A-B15C-BD7359DD7073}" sibTransId="{1E4D28C9-870C-465B-B1FD-740DBA895368}"/>
    <dgm:cxn modelId="{F03EF7DD-AF34-436A-B33D-9C1E3560D0BB}" srcId="{CB7500D6-48AB-4123-9710-B39B1AC9A287}" destId="{5F3BE5AD-0E55-44BC-8A8C-5C297783D021}" srcOrd="1" destOrd="0" parTransId="{8D2070C1-C6C9-426E-9201-A5651FFD29F8}" sibTransId="{4859434F-54AB-47C7-96D1-C02186BF23D9}"/>
    <dgm:cxn modelId="{D7F144E4-8C71-41B8-AF46-1445B79ADD4B}" srcId="{CB7500D6-48AB-4123-9710-B39B1AC9A287}" destId="{6EADE75E-94A5-41B8-B322-8BB7CE564AA3}" srcOrd="3" destOrd="0" parTransId="{023336E2-F7DD-4008-85C5-E97512A661C7}" sibTransId="{69EDAE88-249E-4347-B8ED-7B73F4B18692}"/>
    <dgm:cxn modelId="{884368FA-4EB8-496D-BFEB-DA06184ED4F6}" type="presOf" srcId="{CB7500D6-48AB-4123-9710-B39B1AC9A287}" destId="{0EDAD4A2-1F84-45A5-B43F-B641606538E7}" srcOrd="0" destOrd="0" presId="urn:microsoft.com/office/officeart/2005/8/layout/vList5"/>
    <dgm:cxn modelId="{B1C10083-82B9-46D9-88CF-0C9297F48136}" type="presParOf" srcId="{0EDAD4A2-1F84-45A5-B43F-B641606538E7}" destId="{3D8E097B-CC8C-48E8-9EE4-92A751C6072B}" srcOrd="0" destOrd="0" presId="urn:microsoft.com/office/officeart/2005/8/layout/vList5"/>
    <dgm:cxn modelId="{EB76A115-9221-44E7-AB65-D47A4D34AB6C}" type="presParOf" srcId="{3D8E097B-CC8C-48E8-9EE4-92A751C6072B}" destId="{47333E08-B3F7-4A4B-BD57-9215D144503B}" srcOrd="0" destOrd="0" presId="urn:microsoft.com/office/officeart/2005/8/layout/vList5"/>
    <dgm:cxn modelId="{5940F19B-DF6D-427D-9796-2499C24BF863}" type="presParOf" srcId="{0EDAD4A2-1F84-45A5-B43F-B641606538E7}" destId="{B80A462F-2FE5-4814-AE81-D2C3622162C6}" srcOrd="1" destOrd="0" presId="urn:microsoft.com/office/officeart/2005/8/layout/vList5"/>
    <dgm:cxn modelId="{2260D4D1-CC40-4B81-8B99-353B1B20407D}" type="presParOf" srcId="{0EDAD4A2-1F84-45A5-B43F-B641606538E7}" destId="{91B5111D-9B4C-4D85-9E9A-9755EE304E57}" srcOrd="2" destOrd="0" presId="urn:microsoft.com/office/officeart/2005/8/layout/vList5"/>
    <dgm:cxn modelId="{7C109D84-C6B3-4517-98C9-6AB48929603D}" type="presParOf" srcId="{91B5111D-9B4C-4D85-9E9A-9755EE304E57}" destId="{B8E4D805-CD51-4B5F-9800-859A0E8687D1}" srcOrd="0" destOrd="0" presId="urn:microsoft.com/office/officeart/2005/8/layout/vList5"/>
    <dgm:cxn modelId="{5D6DEA45-8E9E-4D39-AA60-FB298DA4636A}" type="presParOf" srcId="{0EDAD4A2-1F84-45A5-B43F-B641606538E7}" destId="{49DDDA0D-7E0E-4B9A-A92E-4FD8D1443A4E}" srcOrd="3" destOrd="0" presId="urn:microsoft.com/office/officeart/2005/8/layout/vList5"/>
    <dgm:cxn modelId="{3308527E-1C95-47B2-ADAF-24D32C4C3388}" type="presParOf" srcId="{0EDAD4A2-1F84-45A5-B43F-B641606538E7}" destId="{99644424-99DF-45A0-9120-8EBD3510FCAC}" srcOrd="4" destOrd="0" presId="urn:microsoft.com/office/officeart/2005/8/layout/vList5"/>
    <dgm:cxn modelId="{D20AA8F9-5019-4E7B-AFE7-38A302E11987}" type="presParOf" srcId="{99644424-99DF-45A0-9120-8EBD3510FCAC}" destId="{7F205B04-2262-4215-BCFC-43EE1C2E2C4F}" srcOrd="0" destOrd="0" presId="urn:microsoft.com/office/officeart/2005/8/layout/vList5"/>
    <dgm:cxn modelId="{9020788B-9428-4FC3-83C0-DC75314235AD}" type="presParOf" srcId="{0EDAD4A2-1F84-45A5-B43F-B641606538E7}" destId="{C4F50D16-48B4-4EF6-AE85-37C42530D86E}" srcOrd="5" destOrd="0" presId="urn:microsoft.com/office/officeart/2005/8/layout/vList5"/>
    <dgm:cxn modelId="{00860D40-6D35-4457-A4FB-2CD52A4FB453}" type="presParOf" srcId="{0EDAD4A2-1F84-45A5-B43F-B641606538E7}" destId="{15AA8403-53D5-47DB-8F73-EEBE17660D9F}" srcOrd="6" destOrd="0" presId="urn:microsoft.com/office/officeart/2005/8/layout/vList5"/>
    <dgm:cxn modelId="{A1186B58-9BED-410E-AB51-95F7BE1DDFBB}" type="presParOf" srcId="{15AA8403-53D5-47DB-8F73-EEBE17660D9F}" destId="{FAEFEC13-1F04-45D2-B0F1-1448AC7BBC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445A86-8A8E-46F2-9AF4-ADDC96706F5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DC6CAB5-4DCA-4981-808D-C7F378D8A068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EHS Website</a:t>
          </a:r>
          <a:endParaRPr lang="en-US" dirty="0"/>
        </a:p>
      </dgm:t>
    </dgm:pt>
    <dgm:pt modelId="{90A2F4B6-18F3-49BC-BAE8-0D3698748A26}" type="parTrans" cxnId="{95F840F0-92C7-4B85-9A03-3337DBC7E00B}">
      <dgm:prSet/>
      <dgm:spPr/>
      <dgm:t>
        <a:bodyPr/>
        <a:lstStyle/>
        <a:p>
          <a:endParaRPr lang="en-US"/>
        </a:p>
      </dgm:t>
    </dgm:pt>
    <dgm:pt modelId="{0D8A913C-8BD3-483C-BC83-0087F39EA5EE}" type="sibTrans" cxnId="{95F840F0-92C7-4B85-9A03-3337DBC7E00B}">
      <dgm:prSet/>
      <dgm:spPr/>
      <dgm:t>
        <a:bodyPr/>
        <a:lstStyle/>
        <a:p>
          <a:endParaRPr lang="en-US"/>
        </a:p>
      </dgm:t>
    </dgm:pt>
    <dgm:pt modelId="{C9CE8F3D-F37B-4A76-94E3-BCDD37004100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Work Order</a:t>
          </a:r>
          <a:endParaRPr lang="en-US" dirty="0"/>
        </a:p>
      </dgm:t>
    </dgm:pt>
    <dgm:pt modelId="{0BDED803-2EFE-4EBC-8A13-221FBF5A62C9}" type="parTrans" cxnId="{0C1000AB-13EE-4640-8315-0E4D26A1ACB1}">
      <dgm:prSet/>
      <dgm:spPr/>
      <dgm:t>
        <a:bodyPr/>
        <a:lstStyle/>
        <a:p>
          <a:endParaRPr lang="en-US"/>
        </a:p>
      </dgm:t>
    </dgm:pt>
    <dgm:pt modelId="{97EC028A-2C43-498D-81F7-983BCF641737}" type="sibTrans" cxnId="{0C1000AB-13EE-4640-8315-0E4D26A1ACB1}">
      <dgm:prSet/>
      <dgm:spPr/>
      <dgm:t>
        <a:bodyPr/>
        <a:lstStyle/>
        <a:p>
          <a:endParaRPr lang="en-US"/>
        </a:p>
      </dgm:t>
    </dgm:pt>
    <dgm:pt modelId="{89AB64CB-3203-4081-9647-86EDF04FB7E3}">
      <dgm:prSet/>
      <dgm:spPr/>
      <dgm:t>
        <a:bodyPr/>
        <a:lstStyle/>
        <a:p>
          <a:r>
            <a:rPr lang="en-US" dirty="0"/>
            <a:t>Call EHS</a:t>
          </a:r>
        </a:p>
        <a:p>
          <a:r>
            <a:rPr lang="en-US" dirty="0"/>
            <a:t>610-519-3801</a:t>
          </a:r>
        </a:p>
      </dgm:t>
    </dgm:pt>
    <dgm:pt modelId="{A7FB2935-8BA0-4CB8-B7DF-D5C330772BCC}" type="parTrans" cxnId="{C3C15604-207A-45C1-968C-1C8636DC21B2}">
      <dgm:prSet/>
      <dgm:spPr/>
      <dgm:t>
        <a:bodyPr/>
        <a:lstStyle/>
        <a:p>
          <a:endParaRPr lang="en-US"/>
        </a:p>
      </dgm:t>
    </dgm:pt>
    <dgm:pt modelId="{0063F6B8-DD91-4FC7-A700-14C01640B483}" type="sibTrans" cxnId="{C3C15604-207A-45C1-968C-1C8636DC21B2}">
      <dgm:prSet/>
      <dgm:spPr/>
      <dgm:t>
        <a:bodyPr/>
        <a:lstStyle/>
        <a:p>
          <a:endParaRPr lang="en-US"/>
        </a:p>
      </dgm:t>
    </dgm:pt>
    <dgm:pt modelId="{E87998F6-57D8-43A6-9093-9ED60861DC8F}" type="pres">
      <dgm:prSet presAssocID="{00445A86-8A8E-46F2-9AF4-ADDC96706F59}" presName="diagram" presStyleCnt="0">
        <dgm:presLayoutVars>
          <dgm:dir/>
          <dgm:resizeHandles val="exact"/>
        </dgm:presLayoutVars>
      </dgm:prSet>
      <dgm:spPr/>
    </dgm:pt>
    <dgm:pt modelId="{E065AE25-795D-458A-82A1-935ABC5D0B10}" type="pres">
      <dgm:prSet presAssocID="{0DC6CAB5-4DCA-4981-808D-C7F378D8A068}" presName="node" presStyleLbl="node1" presStyleIdx="0" presStyleCnt="3">
        <dgm:presLayoutVars>
          <dgm:bulletEnabled val="1"/>
        </dgm:presLayoutVars>
      </dgm:prSet>
      <dgm:spPr/>
    </dgm:pt>
    <dgm:pt modelId="{81EDDC0F-08BF-4684-89AE-FBCB4C10D763}" type="pres">
      <dgm:prSet presAssocID="{0D8A913C-8BD3-483C-BC83-0087F39EA5EE}" presName="sibTrans" presStyleCnt="0"/>
      <dgm:spPr/>
    </dgm:pt>
    <dgm:pt modelId="{9BC63317-C50A-454E-8E0E-EF570829F2DF}" type="pres">
      <dgm:prSet presAssocID="{C9CE8F3D-F37B-4A76-94E3-BCDD37004100}" presName="node" presStyleLbl="node1" presStyleIdx="1" presStyleCnt="3">
        <dgm:presLayoutVars>
          <dgm:bulletEnabled val="1"/>
        </dgm:presLayoutVars>
      </dgm:prSet>
      <dgm:spPr/>
    </dgm:pt>
    <dgm:pt modelId="{9AF625E7-B8E5-4D9E-87A6-C96FE565F456}" type="pres">
      <dgm:prSet presAssocID="{97EC028A-2C43-498D-81F7-983BCF641737}" presName="sibTrans" presStyleCnt="0"/>
      <dgm:spPr/>
    </dgm:pt>
    <dgm:pt modelId="{1658C8F0-F1AF-4B04-A9D5-EE1E9E163E07}" type="pres">
      <dgm:prSet presAssocID="{89AB64CB-3203-4081-9647-86EDF04FB7E3}" presName="node" presStyleLbl="node1" presStyleIdx="2" presStyleCnt="3">
        <dgm:presLayoutVars>
          <dgm:bulletEnabled val="1"/>
        </dgm:presLayoutVars>
      </dgm:prSet>
      <dgm:spPr/>
    </dgm:pt>
  </dgm:ptLst>
  <dgm:cxnLst>
    <dgm:cxn modelId="{C3C15604-207A-45C1-968C-1C8636DC21B2}" srcId="{00445A86-8A8E-46F2-9AF4-ADDC96706F59}" destId="{89AB64CB-3203-4081-9647-86EDF04FB7E3}" srcOrd="2" destOrd="0" parTransId="{A7FB2935-8BA0-4CB8-B7DF-D5C330772BCC}" sibTransId="{0063F6B8-DD91-4FC7-A700-14C01640B483}"/>
    <dgm:cxn modelId="{01129AA1-CEC1-4BFF-90C3-1414B22700B1}" type="presOf" srcId="{00445A86-8A8E-46F2-9AF4-ADDC96706F59}" destId="{E87998F6-57D8-43A6-9093-9ED60861DC8F}" srcOrd="0" destOrd="0" presId="urn:microsoft.com/office/officeart/2005/8/layout/default"/>
    <dgm:cxn modelId="{0C1000AB-13EE-4640-8315-0E4D26A1ACB1}" srcId="{00445A86-8A8E-46F2-9AF4-ADDC96706F59}" destId="{C9CE8F3D-F37B-4A76-94E3-BCDD37004100}" srcOrd="1" destOrd="0" parTransId="{0BDED803-2EFE-4EBC-8A13-221FBF5A62C9}" sibTransId="{97EC028A-2C43-498D-81F7-983BCF641737}"/>
    <dgm:cxn modelId="{A7B8CDAB-7AD2-42A0-8B18-26DFEBD45E5F}" type="presOf" srcId="{89AB64CB-3203-4081-9647-86EDF04FB7E3}" destId="{1658C8F0-F1AF-4B04-A9D5-EE1E9E163E07}" srcOrd="0" destOrd="0" presId="urn:microsoft.com/office/officeart/2005/8/layout/default"/>
    <dgm:cxn modelId="{D61E07C2-1EFB-40C1-830B-AF26E3BA3198}" type="presOf" srcId="{0DC6CAB5-4DCA-4981-808D-C7F378D8A068}" destId="{E065AE25-795D-458A-82A1-935ABC5D0B10}" srcOrd="0" destOrd="0" presId="urn:microsoft.com/office/officeart/2005/8/layout/default"/>
    <dgm:cxn modelId="{95F840F0-92C7-4B85-9A03-3337DBC7E00B}" srcId="{00445A86-8A8E-46F2-9AF4-ADDC96706F59}" destId="{0DC6CAB5-4DCA-4981-808D-C7F378D8A068}" srcOrd="0" destOrd="0" parTransId="{90A2F4B6-18F3-49BC-BAE8-0D3698748A26}" sibTransId="{0D8A913C-8BD3-483C-BC83-0087F39EA5EE}"/>
    <dgm:cxn modelId="{B9B7CCF5-EE41-47FA-8B6B-5EA7A73E8C22}" type="presOf" srcId="{C9CE8F3D-F37B-4A76-94E3-BCDD37004100}" destId="{9BC63317-C50A-454E-8E0E-EF570829F2DF}" srcOrd="0" destOrd="0" presId="urn:microsoft.com/office/officeart/2005/8/layout/default"/>
    <dgm:cxn modelId="{520515F4-8174-4938-B5B6-AD963C05674C}" type="presParOf" srcId="{E87998F6-57D8-43A6-9093-9ED60861DC8F}" destId="{E065AE25-795D-458A-82A1-935ABC5D0B10}" srcOrd="0" destOrd="0" presId="urn:microsoft.com/office/officeart/2005/8/layout/default"/>
    <dgm:cxn modelId="{92613E3E-C8FE-415F-9D3D-61CBA3E2B80E}" type="presParOf" srcId="{E87998F6-57D8-43A6-9093-9ED60861DC8F}" destId="{81EDDC0F-08BF-4684-89AE-FBCB4C10D763}" srcOrd="1" destOrd="0" presId="urn:microsoft.com/office/officeart/2005/8/layout/default"/>
    <dgm:cxn modelId="{D3FE84C9-7A34-4480-B147-FE5C7752A350}" type="presParOf" srcId="{E87998F6-57D8-43A6-9093-9ED60861DC8F}" destId="{9BC63317-C50A-454E-8E0E-EF570829F2DF}" srcOrd="2" destOrd="0" presId="urn:microsoft.com/office/officeart/2005/8/layout/default"/>
    <dgm:cxn modelId="{CBA0A7B1-3569-40B3-901E-F89CD82F202D}" type="presParOf" srcId="{E87998F6-57D8-43A6-9093-9ED60861DC8F}" destId="{9AF625E7-B8E5-4D9E-87A6-C96FE565F456}" srcOrd="3" destOrd="0" presId="urn:microsoft.com/office/officeart/2005/8/layout/default"/>
    <dgm:cxn modelId="{649CD5D2-104F-46C5-9F91-354FDF8A1A85}" type="presParOf" srcId="{E87998F6-57D8-43A6-9093-9ED60861DC8F}" destId="{1658C8F0-F1AF-4B04-A9D5-EE1E9E163E0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D5858F-ABA3-4B25-80E7-0E585F3BC7E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221B2A-C06B-48B8-8AA4-01F4A54959BA}">
      <dgm:prSet/>
      <dgm:spPr/>
      <dgm:t>
        <a:bodyPr/>
        <a:lstStyle/>
        <a:p>
          <a:r>
            <a:rPr lang="en-US" dirty="0"/>
            <a:t>Villanova Environmental Health &amp; Safety Department </a:t>
          </a:r>
          <a:r>
            <a:rPr lang="en-US" dirty="0">
              <a:hlinkClick xmlns:r="http://schemas.openxmlformats.org/officeDocument/2006/relationships" r:id="rId1"/>
            </a:rPr>
            <a:t>ehs@villanova.edu</a:t>
          </a:r>
          <a:r>
            <a:rPr lang="en-US" dirty="0"/>
            <a:t>; 610-519-3801.</a:t>
          </a:r>
        </a:p>
      </dgm:t>
    </dgm:pt>
    <dgm:pt modelId="{73D02497-8F82-4E21-9927-2DF92978B97E}" type="parTrans" cxnId="{B7FD0D2C-A392-4E5F-A677-3EC947334E8B}">
      <dgm:prSet/>
      <dgm:spPr/>
      <dgm:t>
        <a:bodyPr/>
        <a:lstStyle/>
        <a:p>
          <a:endParaRPr lang="en-US"/>
        </a:p>
      </dgm:t>
    </dgm:pt>
    <dgm:pt modelId="{862A213F-0D2D-488C-9B63-4F4E5F4D360E}" type="sibTrans" cxnId="{B7FD0D2C-A392-4E5F-A677-3EC947334E8B}">
      <dgm:prSet/>
      <dgm:spPr/>
      <dgm:t>
        <a:bodyPr/>
        <a:lstStyle/>
        <a:p>
          <a:endParaRPr lang="en-US"/>
        </a:p>
      </dgm:t>
    </dgm:pt>
    <dgm:pt modelId="{E5854E28-834D-42AE-9D57-C5349C1B4BD7}">
      <dgm:prSet/>
      <dgm:spPr/>
      <dgm:t>
        <a:bodyPr/>
        <a:lstStyle/>
        <a:p>
          <a:r>
            <a:rPr lang="en-US" dirty="0"/>
            <a:t>Villanova EHS: Director, Matt Pollart, 610-519-7192 </a:t>
          </a:r>
          <a:r>
            <a:rPr lang="en-US" dirty="0">
              <a:hlinkClick xmlns:r="http://schemas.openxmlformats.org/officeDocument/2006/relationships" r:id="rId2"/>
            </a:rPr>
            <a:t>matthew.pollart@villanova.edu</a:t>
          </a:r>
          <a:endParaRPr lang="en-US" dirty="0"/>
        </a:p>
      </dgm:t>
    </dgm:pt>
    <dgm:pt modelId="{57147773-9E32-462D-A940-48D2F61275A0}" type="parTrans" cxnId="{2CB369A7-952C-4B1E-918B-04423E1E6569}">
      <dgm:prSet/>
      <dgm:spPr/>
      <dgm:t>
        <a:bodyPr/>
        <a:lstStyle/>
        <a:p>
          <a:endParaRPr lang="en-US"/>
        </a:p>
      </dgm:t>
    </dgm:pt>
    <dgm:pt modelId="{97D99305-6789-4460-A870-FD68278F70A9}" type="sibTrans" cxnId="{2CB369A7-952C-4B1E-918B-04423E1E6569}">
      <dgm:prSet/>
      <dgm:spPr/>
      <dgm:t>
        <a:bodyPr/>
        <a:lstStyle/>
        <a:p>
          <a:endParaRPr lang="en-US"/>
        </a:p>
      </dgm:t>
    </dgm:pt>
    <dgm:pt modelId="{188FB0DA-8989-412A-A6EE-FBD610A936ED}">
      <dgm:prSet/>
      <dgm:spPr/>
      <dgm:t>
        <a:bodyPr/>
        <a:lstStyle/>
        <a:p>
          <a:r>
            <a:rPr lang="en-US"/>
            <a:t>Concentra Urgent Care, Occupational health service in King of Prussia, 170 N. Henderson Road, Suite 306, King of Prussia, PA  19406; 610-337-1558; Hours:  Monday-Friday 8:00 a.m. – 5:00 p.m.</a:t>
          </a:r>
        </a:p>
      </dgm:t>
    </dgm:pt>
    <dgm:pt modelId="{A4CA7914-416C-47DC-B286-06107FAE3EBC}" type="parTrans" cxnId="{1436EB79-86BA-43AA-A25D-8A95D4E22610}">
      <dgm:prSet/>
      <dgm:spPr/>
      <dgm:t>
        <a:bodyPr/>
        <a:lstStyle/>
        <a:p>
          <a:endParaRPr lang="en-US"/>
        </a:p>
      </dgm:t>
    </dgm:pt>
    <dgm:pt modelId="{B5E48BF2-5961-418F-9721-2ABD43AAFB16}" type="sibTrans" cxnId="{1436EB79-86BA-43AA-A25D-8A95D4E22610}">
      <dgm:prSet/>
      <dgm:spPr/>
      <dgm:t>
        <a:bodyPr/>
        <a:lstStyle/>
        <a:p>
          <a:endParaRPr lang="en-US"/>
        </a:p>
      </dgm:t>
    </dgm:pt>
    <dgm:pt modelId="{90985BB4-321A-4F76-9FDF-F20E60567F23}">
      <dgm:prSet/>
      <dgm:spPr/>
      <dgm:t>
        <a:bodyPr/>
        <a:lstStyle/>
        <a:p>
          <a:r>
            <a:rPr lang="en-US"/>
            <a:t>PMA, 1-888-476-2669</a:t>
          </a:r>
        </a:p>
      </dgm:t>
    </dgm:pt>
    <dgm:pt modelId="{DBB97AF8-841E-4A9C-8613-DCB3295D9626}" type="parTrans" cxnId="{2634DF4A-57BE-49A6-8C1B-74CCB8A18A67}">
      <dgm:prSet/>
      <dgm:spPr/>
      <dgm:t>
        <a:bodyPr/>
        <a:lstStyle/>
        <a:p>
          <a:endParaRPr lang="en-US"/>
        </a:p>
      </dgm:t>
    </dgm:pt>
    <dgm:pt modelId="{633AA56C-E440-4A54-BD14-176AD7D17916}" type="sibTrans" cxnId="{2634DF4A-57BE-49A6-8C1B-74CCB8A18A67}">
      <dgm:prSet/>
      <dgm:spPr/>
      <dgm:t>
        <a:bodyPr/>
        <a:lstStyle/>
        <a:p>
          <a:endParaRPr lang="en-US"/>
        </a:p>
      </dgm:t>
    </dgm:pt>
    <dgm:pt modelId="{90BBDC55-D18A-4ADF-95DE-3C7F3A5DCEF2}" type="pres">
      <dgm:prSet presAssocID="{51D5858F-ABA3-4B25-80E7-0E585F3BC7E2}" presName="linear" presStyleCnt="0">
        <dgm:presLayoutVars>
          <dgm:animLvl val="lvl"/>
          <dgm:resizeHandles val="exact"/>
        </dgm:presLayoutVars>
      </dgm:prSet>
      <dgm:spPr/>
    </dgm:pt>
    <dgm:pt modelId="{68D6D53F-3AEA-4E63-BC0C-6E871D67DB89}" type="pres">
      <dgm:prSet presAssocID="{B4221B2A-C06B-48B8-8AA4-01F4A54959B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CF5FCF-AF01-447D-ACF8-2AD5FDEE839A}" type="pres">
      <dgm:prSet presAssocID="{862A213F-0D2D-488C-9B63-4F4E5F4D360E}" presName="spacer" presStyleCnt="0"/>
      <dgm:spPr/>
    </dgm:pt>
    <dgm:pt modelId="{D6B8AF56-1E87-4D98-B0DB-CD1550B1C3E9}" type="pres">
      <dgm:prSet presAssocID="{E5854E28-834D-42AE-9D57-C5349C1B4BD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30D40BC-7D6A-4C28-98E7-57D416C627F2}" type="pres">
      <dgm:prSet presAssocID="{97D99305-6789-4460-A870-FD68278F70A9}" presName="spacer" presStyleCnt="0"/>
      <dgm:spPr/>
    </dgm:pt>
    <dgm:pt modelId="{80AA60E1-258D-4D58-99A5-3A66643444E6}" type="pres">
      <dgm:prSet presAssocID="{188FB0DA-8989-412A-A6EE-FBD610A936E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189D778-5FA1-46B4-A727-684B6C5670BF}" type="pres">
      <dgm:prSet presAssocID="{B5E48BF2-5961-418F-9721-2ABD43AAFB16}" presName="spacer" presStyleCnt="0"/>
      <dgm:spPr/>
    </dgm:pt>
    <dgm:pt modelId="{007D7841-C329-4380-982F-236FA6D32351}" type="pres">
      <dgm:prSet presAssocID="{90985BB4-321A-4F76-9FDF-F20E60567F2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BE88F0E-1485-4304-8F60-085DED3904ED}" type="presOf" srcId="{E5854E28-834D-42AE-9D57-C5349C1B4BD7}" destId="{D6B8AF56-1E87-4D98-B0DB-CD1550B1C3E9}" srcOrd="0" destOrd="0" presId="urn:microsoft.com/office/officeart/2005/8/layout/vList2"/>
    <dgm:cxn modelId="{AAD4801E-8D56-49D2-A823-E0EBEA5E2BF1}" type="presOf" srcId="{B4221B2A-C06B-48B8-8AA4-01F4A54959BA}" destId="{68D6D53F-3AEA-4E63-BC0C-6E871D67DB89}" srcOrd="0" destOrd="0" presId="urn:microsoft.com/office/officeart/2005/8/layout/vList2"/>
    <dgm:cxn modelId="{B7FD0D2C-A392-4E5F-A677-3EC947334E8B}" srcId="{51D5858F-ABA3-4B25-80E7-0E585F3BC7E2}" destId="{B4221B2A-C06B-48B8-8AA4-01F4A54959BA}" srcOrd="0" destOrd="0" parTransId="{73D02497-8F82-4E21-9927-2DF92978B97E}" sibTransId="{862A213F-0D2D-488C-9B63-4F4E5F4D360E}"/>
    <dgm:cxn modelId="{2634DF4A-57BE-49A6-8C1B-74CCB8A18A67}" srcId="{51D5858F-ABA3-4B25-80E7-0E585F3BC7E2}" destId="{90985BB4-321A-4F76-9FDF-F20E60567F23}" srcOrd="3" destOrd="0" parTransId="{DBB97AF8-841E-4A9C-8613-DCB3295D9626}" sibTransId="{633AA56C-E440-4A54-BD14-176AD7D17916}"/>
    <dgm:cxn modelId="{DF069C53-DB4E-460F-84C1-3BB2FEA01130}" type="presOf" srcId="{90985BB4-321A-4F76-9FDF-F20E60567F23}" destId="{007D7841-C329-4380-982F-236FA6D32351}" srcOrd="0" destOrd="0" presId="urn:microsoft.com/office/officeart/2005/8/layout/vList2"/>
    <dgm:cxn modelId="{1436EB79-86BA-43AA-A25D-8A95D4E22610}" srcId="{51D5858F-ABA3-4B25-80E7-0E585F3BC7E2}" destId="{188FB0DA-8989-412A-A6EE-FBD610A936ED}" srcOrd="2" destOrd="0" parTransId="{A4CA7914-416C-47DC-B286-06107FAE3EBC}" sibTransId="{B5E48BF2-5961-418F-9721-2ABD43AAFB16}"/>
    <dgm:cxn modelId="{67441F89-6831-4718-B521-0389FB92B034}" type="presOf" srcId="{188FB0DA-8989-412A-A6EE-FBD610A936ED}" destId="{80AA60E1-258D-4D58-99A5-3A66643444E6}" srcOrd="0" destOrd="0" presId="urn:microsoft.com/office/officeart/2005/8/layout/vList2"/>
    <dgm:cxn modelId="{123EA698-5792-48FB-958D-BCC445546827}" type="presOf" srcId="{51D5858F-ABA3-4B25-80E7-0E585F3BC7E2}" destId="{90BBDC55-D18A-4ADF-95DE-3C7F3A5DCEF2}" srcOrd="0" destOrd="0" presId="urn:microsoft.com/office/officeart/2005/8/layout/vList2"/>
    <dgm:cxn modelId="{2CB369A7-952C-4B1E-918B-04423E1E6569}" srcId="{51D5858F-ABA3-4B25-80E7-0E585F3BC7E2}" destId="{E5854E28-834D-42AE-9D57-C5349C1B4BD7}" srcOrd="1" destOrd="0" parTransId="{57147773-9E32-462D-A940-48D2F61275A0}" sibTransId="{97D99305-6789-4460-A870-FD68278F70A9}"/>
    <dgm:cxn modelId="{F611A44D-EF59-4DCC-B248-D6B5B507764F}" type="presParOf" srcId="{90BBDC55-D18A-4ADF-95DE-3C7F3A5DCEF2}" destId="{68D6D53F-3AEA-4E63-BC0C-6E871D67DB89}" srcOrd="0" destOrd="0" presId="urn:microsoft.com/office/officeart/2005/8/layout/vList2"/>
    <dgm:cxn modelId="{FAE07D55-ACA7-467D-9509-ED7504F888DB}" type="presParOf" srcId="{90BBDC55-D18A-4ADF-95DE-3C7F3A5DCEF2}" destId="{DACF5FCF-AF01-447D-ACF8-2AD5FDEE839A}" srcOrd="1" destOrd="0" presId="urn:microsoft.com/office/officeart/2005/8/layout/vList2"/>
    <dgm:cxn modelId="{B3F1C3D7-1831-4150-9D80-B47B9BA8E9F1}" type="presParOf" srcId="{90BBDC55-D18A-4ADF-95DE-3C7F3A5DCEF2}" destId="{D6B8AF56-1E87-4D98-B0DB-CD1550B1C3E9}" srcOrd="2" destOrd="0" presId="urn:microsoft.com/office/officeart/2005/8/layout/vList2"/>
    <dgm:cxn modelId="{69CE3BF2-5589-4C2C-95AD-316334772AB4}" type="presParOf" srcId="{90BBDC55-D18A-4ADF-95DE-3C7F3A5DCEF2}" destId="{930D40BC-7D6A-4C28-98E7-57D416C627F2}" srcOrd="3" destOrd="0" presId="urn:microsoft.com/office/officeart/2005/8/layout/vList2"/>
    <dgm:cxn modelId="{FDE5DC9D-2CC9-4ACA-AFE7-1909F4E699F9}" type="presParOf" srcId="{90BBDC55-D18A-4ADF-95DE-3C7F3A5DCEF2}" destId="{80AA60E1-258D-4D58-99A5-3A66643444E6}" srcOrd="4" destOrd="0" presId="urn:microsoft.com/office/officeart/2005/8/layout/vList2"/>
    <dgm:cxn modelId="{D4395C22-5BB5-4B06-BC59-40DD4FEEE498}" type="presParOf" srcId="{90BBDC55-D18A-4ADF-95DE-3C7F3A5DCEF2}" destId="{2189D778-5FA1-46B4-A727-684B6C5670BF}" srcOrd="5" destOrd="0" presId="urn:microsoft.com/office/officeart/2005/8/layout/vList2"/>
    <dgm:cxn modelId="{EB2412F2-4234-4AA3-B8C8-FCBF56BABE00}" type="presParOf" srcId="{90BBDC55-D18A-4ADF-95DE-3C7F3A5DCEF2}" destId="{007D7841-C329-4380-982F-236FA6D323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17932-7613-4350-B856-55E58C067085}">
      <dsp:nvSpPr>
        <dsp:cNvPr id="0" name=""/>
        <dsp:cNvSpPr/>
      </dsp:nvSpPr>
      <dsp:spPr>
        <a:xfrm>
          <a:off x="684914" y="1016402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26AF2-0A76-4137-9CAD-63D025B51081}">
      <dsp:nvSpPr>
        <dsp:cNvPr id="0" name=""/>
        <dsp:cNvSpPr/>
      </dsp:nvSpPr>
      <dsp:spPr>
        <a:xfrm>
          <a:off x="91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453D0-9C99-45BE-81F7-7FFE7B17530D}">
      <dsp:nvSpPr>
        <dsp:cNvPr id="0" name=""/>
        <dsp:cNvSpPr/>
      </dsp:nvSpPr>
      <dsp:spPr>
        <a:xfrm>
          <a:off x="33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Identify workplace incidents that must be reported</a:t>
          </a:r>
        </a:p>
      </dsp:txBody>
      <dsp:txXfrm>
        <a:off x="333914" y="2456402"/>
        <a:ext cx="1800000" cy="720000"/>
      </dsp:txXfrm>
    </dsp:sp>
    <dsp:sp modelId="{A0E3818C-1B89-4109-AE11-9B0B8E03EA3A}">
      <dsp:nvSpPr>
        <dsp:cNvPr id="0" name=""/>
        <dsp:cNvSpPr/>
      </dsp:nvSpPr>
      <dsp:spPr>
        <a:xfrm>
          <a:off x="2799914" y="1016402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9775F-B4BE-4E66-BBFA-134A007F1690}">
      <dsp:nvSpPr>
        <dsp:cNvPr id="0" name=""/>
        <dsp:cNvSpPr/>
      </dsp:nvSpPr>
      <dsp:spPr>
        <a:xfrm>
          <a:off x="3033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61C49-5797-42EF-B28D-87496285D49F}">
      <dsp:nvSpPr>
        <dsp:cNvPr id="0" name=""/>
        <dsp:cNvSpPr/>
      </dsp:nvSpPr>
      <dsp:spPr>
        <a:xfrm>
          <a:off x="244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Learn the benefits of prompt and accurate incident reporting</a:t>
          </a:r>
        </a:p>
      </dsp:txBody>
      <dsp:txXfrm>
        <a:off x="2448914" y="2456402"/>
        <a:ext cx="1800000" cy="720000"/>
      </dsp:txXfrm>
    </dsp:sp>
    <dsp:sp modelId="{E65A1F6D-2714-4030-870C-10351BF91AD8}">
      <dsp:nvSpPr>
        <dsp:cNvPr id="0" name=""/>
        <dsp:cNvSpPr/>
      </dsp:nvSpPr>
      <dsp:spPr>
        <a:xfrm>
          <a:off x="4914914" y="1016402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1FD54-35C1-49CD-809E-2F7374BCF1A3}">
      <dsp:nvSpPr>
        <dsp:cNvPr id="0" name=""/>
        <dsp:cNvSpPr/>
      </dsp:nvSpPr>
      <dsp:spPr>
        <a:xfrm>
          <a:off x="514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7E71A-3850-4090-9F13-A8ADC6E61E79}">
      <dsp:nvSpPr>
        <dsp:cNvPr id="0" name=""/>
        <dsp:cNvSpPr/>
      </dsp:nvSpPr>
      <dsp:spPr>
        <a:xfrm>
          <a:off x="456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Understand how to report incidents</a:t>
          </a:r>
        </a:p>
      </dsp:txBody>
      <dsp:txXfrm>
        <a:off x="4563914" y="2456402"/>
        <a:ext cx="1800000" cy="720000"/>
      </dsp:txXfrm>
    </dsp:sp>
    <dsp:sp modelId="{045DA4B4-C4B0-46ED-8D59-A32E4BEAA4CA}">
      <dsp:nvSpPr>
        <dsp:cNvPr id="0" name=""/>
        <dsp:cNvSpPr/>
      </dsp:nvSpPr>
      <dsp:spPr>
        <a:xfrm>
          <a:off x="7029914" y="1016402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0C65C-D223-4AE4-B203-55BA4BB4D41E}">
      <dsp:nvSpPr>
        <dsp:cNvPr id="0" name=""/>
        <dsp:cNvSpPr/>
      </dsp:nvSpPr>
      <dsp:spPr>
        <a:xfrm>
          <a:off x="7263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E396A-9CC7-4BC8-9185-F2671BDC1222}">
      <dsp:nvSpPr>
        <dsp:cNvPr id="0" name=""/>
        <dsp:cNvSpPr/>
      </dsp:nvSpPr>
      <dsp:spPr>
        <a:xfrm>
          <a:off x="667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Medical provider requirements</a:t>
          </a:r>
        </a:p>
      </dsp:txBody>
      <dsp:txXfrm>
        <a:off x="6678914" y="2456402"/>
        <a:ext cx="1800000" cy="720000"/>
      </dsp:txXfrm>
    </dsp:sp>
    <dsp:sp modelId="{2DD7EDF3-D633-469B-BA63-113BA1B9EBD9}">
      <dsp:nvSpPr>
        <dsp:cNvPr id="0" name=""/>
        <dsp:cNvSpPr/>
      </dsp:nvSpPr>
      <dsp:spPr>
        <a:xfrm>
          <a:off x="9144914" y="1016402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2286D-B6E7-4067-8C8F-954C65E8E8C2}">
      <dsp:nvSpPr>
        <dsp:cNvPr id="0" name=""/>
        <dsp:cNvSpPr/>
      </dsp:nvSpPr>
      <dsp:spPr>
        <a:xfrm>
          <a:off x="937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B24A3-8AED-40BA-BA76-BA032E959A27}">
      <dsp:nvSpPr>
        <dsp:cNvPr id="0" name=""/>
        <dsp:cNvSpPr/>
      </dsp:nvSpPr>
      <dsp:spPr>
        <a:xfrm>
          <a:off x="879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Know where to get assistance</a:t>
          </a:r>
        </a:p>
      </dsp:txBody>
      <dsp:txXfrm>
        <a:off x="8793914" y="2456402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BF4D4-C263-4B52-B6C1-132B7AE99D7F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D7196-261D-4C15-9B09-D2EA2E875475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5DAF8-A8E7-49ED-AC04-3ED950DE68E6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On campus while you are working or walking between buildings</a:t>
          </a:r>
        </a:p>
      </dsp:txBody>
      <dsp:txXfrm>
        <a:off x="1948202" y="368029"/>
        <a:ext cx="3233964" cy="1371985"/>
      </dsp:txXfrm>
    </dsp:sp>
    <dsp:sp modelId="{667C6183-611D-4F3B-A884-F2D02F9937C2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FF7F3-F0EF-45AA-AEA0-88A7ABA1EE53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356E7-F7A9-4AD5-9E76-22A908F642A8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While traveling for business (in the course of doing business)</a:t>
          </a:r>
        </a:p>
      </dsp:txBody>
      <dsp:txXfrm>
        <a:off x="7411643" y="368029"/>
        <a:ext cx="3233964" cy="1371985"/>
      </dsp:txXfrm>
    </dsp:sp>
    <dsp:sp modelId="{ED78D782-14AF-4B8B-8CC8-B5B6E1D1DAB5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ED06C-03C1-4BDA-9EB4-B5D00DFE1CC1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C884C-190B-4DE2-B342-03C43CA9BCC1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While working off campus for the University</a:t>
          </a:r>
        </a:p>
      </dsp:txBody>
      <dsp:txXfrm>
        <a:off x="1948202" y="2452790"/>
        <a:ext cx="3233964" cy="1371985"/>
      </dsp:txXfrm>
    </dsp:sp>
    <dsp:sp modelId="{A7271770-4B6F-4407-9D87-05468522354F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FF319-46FD-42A6-88C0-F934D75A4E09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CA152-8B4A-4A19-BC0B-E77CAD06A7DF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 a parking lot or garage, while walking to or from your building during your normal work hours.</a:t>
          </a:r>
        </a:p>
      </dsp:txBody>
      <dsp:txXfrm>
        <a:off x="7411643" y="2452790"/>
        <a:ext cx="3233964" cy="13719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33E08-B3F7-4A4B-BD57-9215D144503B}">
      <dsp:nvSpPr>
        <dsp:cNvPr id="0" name=""/>
        <dsp:cNvSpPr/>
      </dsp:nvSpPr>
      <dsp:spPr>
        <a:xfrm>
          <a:off x="3496905" y="2098"/>
          <a:ext cx="3934018" cy="10093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Sometimes it’s hard to know where to start.  Five Why’s is a basic investigation technique.</a:t>
          </a:r>
        </a:p>
      </dsp:txBody>
      <dsp:txXfrm>
        <a:off x="3546175" y="51368"/>
        <a:ext cx="3835478" cy="910763"/>
      </dsp:txXfrm>
    </dsp:sp>
    <dsp:sp modelId="{B8E4D805-CD51-4B5F-9800-859A0E8687D1}">
      <dsp:nvSpPr>
        <dsp:cNvPr id="0" name=""/>
        <dsp:cNvSpPr/>
      </dsp:nvSpPr>
      <dsp:spPr>
        <a:xfrm>
          <a:off x="3496905" y="1061866"/>
          <a:ext cx="3934018" cy="10093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Ask “what happened?”</a:t>
          </a:r>
        </a:p>
      </dsp:txBody>
      <dsp:txXfrm>
        <a:off x="3546175" y="1111136"/>
        <a:ext cx="3835478" cy="910763"/>
      </dsp:txXfrm>
    </dsp:sp>
    <dsp:sp modelId="{7F205B04-2262-4215-BCFC-43EE1C2E2C4F}">
      <dsp:nvSpPr>
        <dsp:cNvPr id="0" name=""/>
        <dsp:cNvSpPr/>
      </dsp:nvSpPr>
      <dsp:spPr>
        <a:xfrm>
          <a:off x="3496905" y="2121635"/>
          <a:ext cx="3934018" cy="1009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Then, in response to that answer, ask “Why?”</a:t>
          </a:r>
        </a:p>
      </dsp:txBody>
      <dsp:txXfrm>
        <a:off x="3546175" y="2170905"/>
        <a:ext cx="3835478" cy="910763"/>
      </dsp:txXfrm>
    </dsp:sp>
    <dsp:sp modelId="{FAEFEC13-1F04-45D2-B0F1-1448AC7BBCF2}">
      <dsp:nvSpPr>
        <dsp:cNvPr id="0" name=""/>
        <dsp:cNvSpPr/>
      </dsp:nvSpPr>
      <dsp:spPr>
        <a:xfrm>
          <a:off x="3496905" y="3181403"/>
          <a:ext cx="3934018" cy="10093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Repeat 5 times (5 Why’s). This technique is very effective in getting to the actual root cause of an injury.</a:t>
          </a:r>
        </a:p>
      </dsp:txBody>
      <dsp:txXfrm>
        <a:off x="3546175" y="3230673"/>
        <a:ext cx="3835478" cy="9107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5AE25-795D-458A-82A1-935ABC5D0B10}">
      <dsp:nvSpPr>
        <dsp:cNvPr id="0" name=""/>
        <dsp:cNvSpPr/>
      </dsp:nvSpPr>
      <dsp:spPr>
        <a:xfrm>
          <a:off x="0" y="1071918"/>
          <a:ext cx="3414946" cy="20489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hlinkClick xmlns:r="http://schemas.openxmlformats.org/officeDocument/2006/relationships" r:id="rId1"/>
            </a:rPr>
            <a:t>EHS Website</a:t>
          </a:r>
          <a:endParaRPr lang="en-US" sz="4200" kern="1200" dirty="0"/>
        </a:p>
      </dsp:txBody>
      <dsp:txXfrm>
        <a:off x="0" y="1071918"/>
        <a:ext cx="3414946" cy="2048967"/>
      </dsp:txXfrm>
    </dsp:sp>
    <dsp:sp modelId="{9BC63317-C50A-454E-8E0E-EF570829F2DF}">
      <dsp:nvSpPr>
        <dsp:cNvPr id="0" name=""/>
        <dsp:cNvSpPr/>
      </dsp:nvSpPr>
      <dsp:spPr>
        <a:xfrm>
          <a:off x="3756441" y="1071918"/>
          <a:ext cx="3414946" cy="204896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hlinkClick xmlns:r="http://schemas.openxmlformats.org/officeDocument/2006/relationships" r:id="rId2"/>
            </a:rPr>
            <a:t>Work Order</a:t>
          </a:r>
          <a:endParaRPr lang="en-US" sz="4200" kern="1200" dirty="0"/>
        </a:p>
      </dsp:txBody>
      <dsp:txXfrm>
        <a:off x="3756441" y="1071918"/>
        <a:ext cx="3414946" cy="2048967"/>
      </dsp:txXfrm>
    </dsp:sp>
    <dsp:sp modelId="{1658C8F0-F1AF-4B04-A9D5-EE1E9E163E07}">
      <dsp:nvSpPr>
        <dsp:cNvPr id="0" name=""/>
        <dsp:cNvSpPr/>
      </dsp:nvSpPr>
      <dsp:spPr>
        <a:xfrm>
          <a:off x="7512882" y="1071918"/>
          <a:ext cx="3414946" cy="204896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Call EHS</a:t>
          </a:r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610-519-3801</a:t>
          </a:r>
        </a:p>
      </dsp:txBody>
      <dsp:txXfrm>
        <a:off x="7512882" y="1071918"/>
        <a:ext cx="3414946" cy="20489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6D53F-3AEA-4E63-BC0C-6E871D67DB89}">
      <dsp:nvSpPr>
        <dsp:cNvPr id="0" name=""/>
        <dsp:cNvSpPr/>
      </dsp:nvSpPr>
      <dsp:spPr>
        <a:xfrm>
          <a:off x="0" y="635337"/>
          <a:ext cx="6666833" cy="100693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Villanova Environmental Health &amp; Safety Department </a:t>
          </a:r>
          <a:r>
            <a:rPr lang="en-US" sz="1800" kern="1200" dirty="0">
              <a:hlinkClick xmlns:r="http://schemas.openxmlformats.org/officeDocument/2006/relationships" r:id="rId1"/>
            </a:rPr>
            <a:t>ehs@villanova.edu</a:t>
          </a:r>
          <a:r>
            <a:rPr lang="en-US" sz="1800" kern="1200" dirty="0"/>
            <a:t>; 610-519-3801.</a:t>
          </a:r>
        </a:p>
      </dsp:txBody>
      <dsp:txXfrm>
        <a:off x="49154" y="684491"/>
        <a:ext cx="6568525" cy="908623"/>
      </dsp:txXfrm>
    </dsp:sp>
    <dsp:sp modelId="{D6B8AF56-1E87-4D98-B0DB-CD1550B1C3E9}">
      <dsp:nvSpPr>
        <dsp:cNvPr id="0" name=""/>
        <dsp:cNvSpPr/>
      </dsp:nvSpPr>
      <dsp:spPr>
        <a:xfrm>
          <a:off x="0" y="1694108"/>
          <a:ext cx="6666833" cy="1006931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Villanova EHS: Director, Matt Pollart, 610-519-7192 </a:t>
          </a:r>
          <a:r>
            <a:rPr lang="en-US" sz="1800" kern="1200" dirty="0">
              <a:hlinkClick xmlns:r="http://schemas.openxmlformats.org/officeDocument/2006/relationships" r:id="rId2"/>
            </a:rPr>
            <a:t>matthew.pollart@villanova.edu</a:t>
          </a:r>
          <a:endParaRPr lang="en-US" sz="1800" kern="1200" dirty="0"/>
        </a:p>
      </dsp:txBody>
      <dsp:txXfrm>
        <a:off x="49154" y="1743262"/>
        <a:ext cx="6568525" cy="908623"/>
      </dsp:txXfrm>
    </dsp:sp>
    <dsp:sp modelId="{80AA60E1-258D-4D58-99A5-3A66643444E6}">
      <dsp:nvSpPr>
        <dsp:cNvPr id="0" name=""/>
        <dsp:cNvSpPr/>
      </dsp:nvSpPr>
      <dsp:spPr>
        <a:xfrm>
          <a:off x="0" y="2752880"/>
          <a:ext cx="6666833" cy="1006931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Concentra Urgent Care, Occupational health service in King of Prussia, 170 N. Henderson Road, Suite 306, King of Prussia, PA  19406; 610-337-1558; Hours:  Monday-Friday 8:00 a.m. – 5:00 p.m.</a:t>
          </a:r>
        </a:p>
      </dsp:txBody>
      <dsp:txXfrm>
        <a:off x="49154" y="2802034"/>
        <a:ext cx="6568525" cy="908623"/>
      </dsp:txXfrm>
    </dsp:sp>
    <dsp:sp modelId="{007D7841-C329-4380-982F-236FA6D32351}">
      <dsp:nvSpPr>
        <dsp:cNvPr id="0" name=""/>
        <dsp:cNvSpPr/>
      </dsp:nvSpPr>
      <dsp:spPr>
        <a:xfrm>
          <a:off x="0" y="3811651"/>
          <a:ext cx="6666833" cy="1006931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PMA, 1-888-476-2669</a:t>
          </a:r>
        </a:p>
      </dsp:txBody>
      <dsp:txXfrm>
        <a:off x="49154" y="3860805"/>
        <a:ext cx="6568525" cy="908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0C525-DF39-28D0-D529-A1ED6D049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2F239-FBB4-61FE-C2AA-3C84751CC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DA1AA-6BCB-712D-1AFE-813530E41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D308-65A6-4872-8325-B5AADBD8107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DB636-DB24-6968-DDEE-E2DE8EE0E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9ABEF-07AC-8D21-F906-740544B2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982D-947D-48B9-9AF7-E3FE0EC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6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BE4B-03C7-944A-4521-8715B9B3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4EE14-B1A5-8CC5-831D-77D7CFF7A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FAB5B-0972-59AD-F4B5-5E357E849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D308-65A6-4872-8325-B5AADBD8107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C8A6F-7D7D-1EC6-7830-8395BD7FD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B5181-7FC2-EF6A-9D82-BB3E8778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982D-947D-48B9-9AF7-E3FE0EC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0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EF75FC-1348-3F2E-075F-57144A53A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C2894-18C7-1C0F-C0D2-7ED99238F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514A8-D45C-FBC3-A2BE-DC901138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D308-65A6-4872-8325-B5AADBD8107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1EF28-5742-0240-F7CD-F54C273A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2915E-A947-5878-4A37-A6572EC9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982D-947D-48B9-9AF7-E3FE0EC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1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38AE0-2165-3C1C-C845-FD00A4699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B3196-E8E0-4D4A-1641-985A258E9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C2927-B156-5600-EB93-B5FF751F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D308-65A6-4872-8325-B5AADBD8107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CA3AF-1BE6-8C5D-925B-1EFC08AE4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8FD7B-B73D-F6EF-8E2B-83DC7E40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982D-947D-48B9-9AF7-E3FE0EC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5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C052B-F741-07BE-F5C7-64F53BBBE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1AE3E-36E0-28D3-B02D-C990B7FD5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210A3-F5B5-2853-9044-3E47C7A97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D308-65A6-4872-8325-B5AADBD8107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EAF36-0E49-5CF3-7D55-6D6A87DA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F9AE0-B873-1EB6-ADED-A676F403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982D-947D-48B9-9AF7-E3FE0EC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5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8B4E0-F9D4-B7A6-472A-33BB346B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39652-139C-5CC1-D453-ABCF7F34D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78B48-21A1-F5A3-6C23-5958B0155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24C14-F3DB-0E5E-2015-FD18FB11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D308-65A6-4872-8325-B5AADBD8107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1B86A-2FFB-2253-602D-DF344AB0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D120E-624E-07EC-A21D-DDA4F2F88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982D-947D-48B9-9AF7-E3FE0EC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1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8886D-F887-3B3B-F07A-F7EF8747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D8B62-9870-61F2-E058-8EA2A5A1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C3F5D-9CDB-F0D8-B289-C4BEF94C3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6B4984-DEC5-A51E-3194-36F7D1DB7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75075-4739-332D-726E-92A88FE90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06561-BE6E-E0CE-6678-B92FF65B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D308-65A6-4872-8325-B5AADBD8107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0CE8D-6001-F703-AC73-4FB20C00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8C837-5F9A-1F89-09F3-DD5D1EBF0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982D-947D-48B9-9AF7-E3FE0EC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7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7A755-C07B-4AAA-1DB7-1AA6FD979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2C465B-BB2C-8B3B-FA43-139B6A7F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D308-65A6-4872-8325-B5AADBD8107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61D45-7D0A-7004-646B-3DDA5C07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39E00-25E5-CBFB-9115-5D900E2B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982D-947D-48B9-9AF7-E3FE0EC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7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30F754-33DD-4316-3511-CAAF50FE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D308-65A6-4872-8325-B5AADBD8107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AE6145-2367-2B56-B611-B8109EAF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ABF64-E8EB-4EC6-128C-F6B36BAB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982D-947D-48B9-9AF7-E3FE0EC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3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ECE46-29B9-1E97-8DA6-FDD1B883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E1262-2DB8-C6E9-F29E-2D81E271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3BF54-C023-CA9F-2711-672F64FD0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12C05-583C-FE55-71C1-629F39EC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D308-65A6-4872-8325-B5AADBD8107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81F77-6493-56DB-18A3-CAD1E642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E3BE3-6302-1B85-EDB1-93229748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982D-947D-48B9-9AF7-E3FE0EC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7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633ED-0925-7650-014A-B8F198C1C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3DA495-60A0-5BE0-1EBE-D87ABE3E4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B21D3-4ECB-4F3F-9298-64A65D509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49642-BE38-BDE1-CBB8-82866E7F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D308-65A6-4872-8325-B5AADBD8107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5B108-9243-EF53-EC15-22B9A152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CA55C-F956-06B2-6BCB-5E00C28A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982D-947D-48B9-9AF7-E3FE0EC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D5C8B5-8A7E-8055-A2A3-717A16F67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96A12-44E4-2341-C4E8-34EBC8499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15A79-0CE3-7BA4-B318-F5E52EC17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ED308-65A6-4872-8325-B5AADBD8107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60EA0-F385-610D-492D-F28F1C958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3DE8B-49FA-D078-9535-251169A3D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6982D-947D-48B9-9AF7-E3FE0EC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7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villanova.edu/content/dam/villanova/fmo/documents/EHSAssets/Occupational%20Accident%20Investigation%20Report%202023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hs@villanova.edu" TargetMode="External"/><Relationship Id="rId4" Type="http://schemas.openxmlformats.org/officeDocument/2006/relationships/hyperlink" Target="mailto:hrleaves@villanova.edu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rleaves@villanova.edu" TargetMode="External"/><Relationship Id="rId2" Type="http://schemas.openxmlformats.org/officeDocument/2006/relationships/hyperlink" Target="mailto:ehs@villanova.ed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rleaves@villanova.edu" TargetMode="External"/><Relationship Id="rId2" Type="http://schemas.openxmlformats.org/officeDocument/2006/relationships/hyperlink" Target="https://www1.villanova.edu/content/dam/villanova/fmo/documents/EHSAssets/Occupational%20Accident%20Investigation%20Report%20202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hyperlink" Target="mailto:ehs@villanova.ed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building with towers and trees in front of it&#10;&#10;Description automatically generated">
            <a:extLst>
              <a:ext uri="{FF2B5EF4-FFF2-40B4-BE49-F238E27FC236}">
                <a16:creationId xmlns:a16="http://schemas.microsoft.com/office/drawing/2014/main" id="{319CCA5D-157A-951B-28B0-26E60F8F0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4" r="1788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8DFD7-211F-7FFF-CCA7-766B702C4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306" y="478712"/>
            <a:ext cx="3052293" cy="1916785"/>
          </a:xfrm>
        </p:spPr>
        <p:txBody>
          <a:bodyPr anchor="t">
            <a:normAutofit/>
          </a:bodyPr>
          <a:lstStyle/>
          <a:p>
            <a:pPr algn="r"/>
            <a:r>
              <a:rPr lang="en-US" sz="3700" dirty="0">
                <a:solidFill>
                  <a:srgbClr val="FFFFFF"/>
                </a:solidFill>
              </a:rPr>
              <a:t>Workplace Incident Reporting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37B69F9-DC27-BD89-BBFB-147559E2DE90}"/>
              </a:ext>
            </a:extLst>
          </p:cNvPr>
          <p:cNvSpPr txBox="1">
            <a:spLocks/>
          </p:cNvSpPr>
          <p:nvPr/>
        </p:nvSpPr>
        <p:spPr>
          <a:xfrm>
            <a:off x="170482" y="5036949"/>
            <a:ext cx="3765020" cy="15786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Provided by: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Environmental Health and Safety (EHS)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Human Resources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Insurance &amp;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327850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9D9ED-6237-CA76-8378-C2638C77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Medical Provider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0142A-B984-59D6-B1B4-8AB7753EF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dirty="0"/>
              <a:t>Panel Providers</a:t>
            </a:r>
          </a:p>
          <a:p>
            <a:pPr marL="0" indent="0">
              <a:buNone/>
            </a:pPr>
            <a:endParaRPr lang="en-US" sz="2000" dirty="0"/>
          </a:p>
          <a:p>
            <a:pPr lvl="4"/>
            <a:r>
              <a:rPr lang="en-US" sz="2000" dirty="0"/>
              <a:t>Employee must go to them for care for first 90 days following injury</a:t>
            </a:r>
          </a:p>
          <a:p>
            <a:pPr lvl="4"/>
            <a:r>
              <a:rPr lang="en-US" sz="2000" dirty="0"/>
              <a:t>Covered under Worker’s Compensation Insurance</a:t>
            </a:r>
          </a:p>
          <a:p>
            <a:pPr lvl="4"/>
            <a:r>
              <a:rPr lang="en-US" sz="2000" dirty="0"/>
              <a:t>Knowledgeable of our jobs and processes; better outcomes for employee and VU</a:t>
            </a:r>
          </a:p>
          <a:p>
            <a:pPr lvl="4"/>
            <a:r>
              <a:rPr lang="en-US" sz="2000" dirty="0"/>
              <a:t>Concentra – King of Prussia</a:t>
            </a:r>
          </a:p>
          <a:p>
            <a:pPr lvl="4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4300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9D9ED-6237-CA76-8378-C2638C77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Concentra Telemedicine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0142A-B984-59D6-B1B4-8AB7753EF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lvl="1"/>
            <a:r>
              <a:rPr lang="en-US" dirty="0"/>
              <a:t>Referrable from PMACare24</a:t>
            </a:r>
          </a:p>
          <a:p>
            <a:pPr lvl="1"/>
            <a:r>
              <a:rPr lang="en-US" dirty="0"/>
              <a:t>Treatable Conditions</a:t>
            </a:r>
          </a:p>
          <a:p>
            <a:pPr lvl="2"/>
            <a:r>
              <a:rPr lang="en-US" dirty="0"/>
              <a:t>Minor sprains</a:t>
            </a:r>
          </a:p>
          <a:p>
            <a:pPr lvl="2"/>
            <a:r>
              <a:rPr lang="en-US" dirty="0"/>
              <a:t>Bruises/contusions</a:t>
            </a:r>
          </a:p>
          <a:p>
            <a:pPr lvl="2"/>
            <a:r>
              <a:rPr lang="en-US" dirty="0"/>
              <a:t>Minor burns</a:t>
            </a:r>
          </a:p>
          <a:p>
            <a:pPr lvl="2"/>
            <a:r>
              <a:rPr lang="en-US" dirty="0"/>
              <a:t>Abrasions/scrapes</a:t>
            </a:r>
          </a:p>
          <a:p>
            <a:pPr lvl="2"/>
            <a:r>
              <a:rPr lang="en-US" dirty="0"/>
              <a:t>Contact dermatitis/rashes</a:t>
            </a:r>
          </a:p>
          <a:p>
            <a:pPr lvl="2"/>
            <a:r>
              <a:rPr lang="en-US" dirty="0"/>
              <a:t>Tendonitis/repetitive-use injuries</a:t>
            </a:r>
          </a:p>
          <a:p>
            <a:pPr lvl="2"/>
            <a:r>
              <a:rPr lang="en-US" dirty="0"/>
              <a:t>Bloodborne pathogens exposures</a:t>
            </a:r>
          </a:p>
        </p:txBody>
      </p:sp>
    </p:spTree>
    <p:extLst>
      <p:ext uri="{BB962C8B-B14F-4D97-AF65-F5344CB8AC3E}">
        <p14:creationId xmlns:p14="http://schemas.microsoft.com/office/powerpoint/2010/main" val="114347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9D9ED-6237-CA76-8378-C2638C77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Concentra Telemedicine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0142A-B984-59D6-B1B4-8AB7753EF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lvl="1"/>
            <a:r>
              <a:rPr lang="en-US" dirty="0"/>
              <a:t>Requirements</a:t>
            </a:r>
          </a:p>
          <a:p>
            <a:pPr lvl="2"/>
            <a:r>
              <a:rPr lang="en-US" dirty="0"/>
              <a:t>Access to a quiet, private location for the visit</a:t>
            </a:r>
          </a:p>
          <a:p>
            <a:pPr lvl="2"/>
            <a:r>
              <a:rPr lang="en-US" dirty="0"/>
              <a:t>A computer, smartphone, or mobile device with a webcam and microphone</a:t>
            </a:r>
          </a:p>
          <a:p>
            <a:pPr lvl="2"/>
            <a:r>
              <a:rPr lang="en-US" dirty="0"/>
              <a:t>A valid photo ID or driver’s license</a:t>
            </a:r>
          </a:p>
          <a:p>
            <a:pPr lvl="2"/>
            <a:r>
              <a:rPr lang="en-US" dirty="0"/>
              <a:t>An active email address and password of their choosing</a:t>
            </a:r>
          </a:p>
          <a:p>
            <a:pPr lvl="2"/>
            <a:r>
              <a:rPr lang="en-US" dirty="0"/>
              <a:t>An internet connection</a:t>
            </a:r>
          </a:p>
        </p:txBody>
      </p:sp>
    </p:spTree>
    <p:extLst>
      <p:ext uri="{BB962C8B-B14F-4D97-AF65-F5344CB8AC3E}">
        <p14:creationId xmlns:p14="http://schemas.microsoft.com/office/powerpoint/2010/main" val="259676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184FC-47CE-4652-AFAE-979C0883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84" y="4230093"/>
            <a:ext cx="4150581" cy="1800165"/>
          </a:xfrm>
        </p:spPr>
        <p:txBody>
          <a:bodyPr anchor="t">
            <a:normAutofit/>
          </a:bodyPr>
          <a:lstStyle/>
          <a:p>
            <a:pPr algn="r"/>
            <a:r>
              <a:rPr lang="en-US" sz="3700" dirty="0"/>
              <a:t>Complete an Investigation Report</a:t>
            </a:r>
          </a:p>
        </p:txBody>
      </p:sp>
      <p:pic>
        <p:nvPicPr>
          <p:cNvPr id="5" name="Picture 4" descr="A close-up of a medical form&#10;&#10;Description automatically generated">
            <a:extLst>
              <a:ext uri="{FF2B5EF4-FFF2-40B4-BE49-F238E27FC236}">
                <a16:creationId xmlns:a16="http://schemas.microsoft.com/office/drawing/2014/main" id="{C2610E98-860B-EEFD-720F-7BA9F0094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69" y="457200"/>
            <a:ext cx="7552624" cy="34553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3D3E7-4119-2DB2-9102-07AE63F45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415" y="4230094"/>
            <a:ext cx="6235268" cy="1800164"/>
          </a:xfrm>
        </p:spPr>
        <p:txBody>
          <a:bodyPr anchor="t">
            <a:normAutofit/>
          </a:bodyPr>
          <a:lstStyle/>
          <a:p>
            <a:r>
              <a:rPr lang="en-US" sz="1000" dirty="0">
                <a:hlinkClick r:id="rId3"/>
              </a:rPr>
              <a:t>Occupational Accident Investigation Reports </a:t>
            </a:r>
            <a:r>
              <a:rPr lang="en-US" sz="1000" dirty="0"/>
              <a:t>should be filed within two (2) days of an accident or incident.</a:t>
            </a:r>
          </a:p>
          <a:p>
            <a:r>
              <a:rPr lang="en-US" sz="1000" dirty="0"/>
              <a:t>Completed reports should be emailed to HR (</a:t>
            </a:r>
            <a:r>
              <a:rPr lang="en-US" sz="1000" dirty="0">
                <a:hlinkClick r:id="rId4"/>
              </a:rPr>
              <a:t>hrleaves@villanova.edu</a:t>
            </a:r>
            <a:r>
              <a:rPr lang="en-US" sz="1000" dirty="0"/>
              <a:t> ) and EHS (</a:t>
            </a:r>
            <a:r>
              <a:rPr lang="en-US" sz="1000" dirty="0">
                <a:hlinkClick r:id="rId5"/>
              </a:rPr>
              <a:t>ehs@villanova.edu</a:t>
            </a:r>
            <a:r>
              <a:rPr lang="en-US" sz="1000" dirty="0"/>
              <a:t>)</a:t>
            </a:r>
          </a:p>
          <a:p>
            <a:r>
              <a:rPr lang="en-US" sz="1000" dirty="0"/>
              <a:t>Guidelines:</a:t>
            </a:r>
          </a:p>
          <a:p>
            <a:pPr lvl="1"/>
            <a:r>
              <a:rPr lang="en-US" sz="1000" dirty="0"/>
              <a:t>Find facts, not fault, and assure the employee that is your goal.</a:t>
            </a:r>
          </a:p>
          <a:p>
            <a:pPr lvl="1"/>
            <a:r>
              <a:rPr lang="en-US" sz="1000" dirty="0"/>
              <a:t>Don’t jump to conclusions.</a:t>
            </a:r>
          </a:p>
          <a:p>
            <a:pPr lvl="1"/>
            <a:r>
              <a:rPr lang="en-US" sz="1000" dirty="0"/>
              <a:t>Assure the employee that this information will only be shared on a “need to know” basis.</a:t>
            </a:r>
          </a:p>
          <a:p>
            <a:pPr lvl="1"/>
            <a:r>
              <a:rPr lang="en-US" sz="1000" dirty="0"/>
              <a:t>Contact HR at ext. 610-519-7900 or EHS at 610-519-7192 for assistance.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67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14ADF-A930-A859-BCAA-129183C35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How to complete an investigation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6744312-A594-6899-6337-EB5C2AEDA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Interview the employee and any witnesses.</a:t>
            </a:r>
          </a:p>
          <a:p>
            <a:r>
              <a:rPr lang="en-US" sz="2400" dirty="0"/>
              <a:t>Ask who, what, where, when, why, how.</a:t>
            </a:r>
          </a:p>
          <a:p>
            <a:r>
              <a:rPr lang="en-US" sz="2400" dirty="0"/>
              <a:t>Ask open ended questions (not yes/no).</a:t>
            </a:r>
          </a:p>
          <a:p>
            <a:r>
              <a:rPr lang="en-US" sz="2400" dirty="0"/>
              <a:t>Ask those interviewed to read the notes taken and confirm.</a:t>
            </a:r>
          </a:p>
          <a:p>
            <a:r>
              <a:rPr lang="en-US" sz="2400" dirty="0"/>
              <a:t>Check the status of any equipment involved (i.e., were the brakes engaged? What is the condition of the power cord?).</a:t>
            </a:r>
          </a:p>
          <a:p>
            <a:r>
              <a:rPr lang="en-US" sz="2400" dirty="0"/>
              <a:t>Determine root cause of the accident.</a:t>
            </a:r>
          </a:p>
          <a:p>
            <a:r>
              <a:rPr lang="en-US" sz="2400" dirty="0"/>
              <a:t>Develop corrective actions to prevent recurrence.</a:t>
            </a:r>
          </a:p>
        </p:txBody>
      </p:sp>
    </p:spTree>
    <p:extLst>
      <p:ext uri="{BB962C8B-B14F-4D97-AF65-F5344CB8AC3E}">
        <p14:creationId xmlns:p14="http://schemas.microsoft.com/office/powerpoint/2010/main" val="3661013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B655B-7D7E-0572-9CFD-0B8323656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Finding the Root Cause – Five Why’s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46CE26CB-F7CF-7EBA-DA11-D1D24F6559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7603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C3B8D6-7A3B-E036-EA7F-FE3C5CEB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Five Why’s: An Example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0D727CE-054D-DF3A-D8DF-91539FC7A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300" dirty="0"/>
              <a:t>Situation: Employee is injured due to a fall</a:t>
            </a:r>
          </a:p>
          <a:p>
            <a:pPr marL="0" indent="0">
              <a:buNone/>
            </a:pPr>
            <a:r>
              <a:rPr lang="en-US" sz="1300" dirty="0"/>
              <a:t>Q: What happened?</a:t>
            </a:r>
          </a:p>
          <a:p>
            <a:pPr marL="0" indent="0">
              <a:buNone/>
            </a:pPr>
            <a:r>
              <a:rPr lang="en-US" sz="1300" dirty="0"/>
              <a:t>A: I fell</a:t>
            </a:r>
          </a:p>
          <a:p>
            <a:pPr marL="0" indent="0">
              <a:buNone/>
            </a:pPr>
            <a:r>
              <a:rPr lang="en-US" sz="1300" dirty="0"/>
              <a:t>Q: Why(1) – Why did you fall?</a:t>
            </a:r>
          </a:p>
          <a:p>
            <a:pPr marL="0" indent="0">
              <a:buNone/>
            </a:pPr>
            <a:r>
              <a:rPr lang="en-US" sz="1300" dirty="0"/>
              <a:t>A: I tripped over that cord.</a:t>
            </a:r>
          </a:p>
          <a:p>
            <a:pPr marL="0" indent="0">
              <a:buNone/>
            </a:pPr>
            <a:r>
              <a:rPr lang="en-US" sz="1300" dirty="0"/>
              <a:t>	Don’t give in to the temptation of stopping here.</a:t>
            </a:r>
          </a:p>
          <a:p>
            <a:pPr marL="0" indent="0">
              <a:buNone/>
            </a:pPr>
            <a:r>
              <a:rPr lang="en-US" sz="1300" dirty="0"/>
              <a:t>Q: Why (2) – Why did you trip over the cord?</a:t>
            </a:r>
          </a:p>
          <a:p>
            <a:pPr marL="0" indent="0">
              <a:buNone/>
            </a:pPr>
            <a:r>
              <a:rPr lang="en-US" sz="1300" dirty="0"/>
              <a:t>A: I didn’t see it.</a:t>
            </a:r>
          </a:p>
          <a:p>
            <a:pPr marL="0" indent="0">
              <a:buNone/>
            </a:pPr>
            <a:r>
              <a:rPr lang="en-US" sz="1300" dirty="0"/>
              <a:t>Q:Why (3) – Why didn’t you see it?</a:t>
            </a:r>
          </a:p>
          <a:p>
            <a:pPr marL="0" indent="0">
              <a:buNone/>
            </a:pPr>
            <a:r>
              <a:rPr lang="en-US" sz="1300" dirty="0"/>
              <a:t>A: I was carrying bags of food to the refrigerator.</a:t>
            </a:r>
          </a:p>
          <a:p>
            <a:pPr marL="0" indent="0">
              <a:buNone/>
            </a:pPr>
            <a:r>
              <a:rPr lang="en-US" sz="1300" dirty="0"/>
              <a:t>Q: Why (4) – Why was the power cord there on the floor?</a:t>
            </a:r>
          </a:p>
          <a:p>
            <a:pPr marL="0" indent="0">
              <a:buNone/>
            </a:pPr>
            <a:r>
              <a:rPr lang="en-US" sz="1300" dirty="0"/>
              <a:t>A: It’s an extension cord for the refrigerator.</a:t>
            </a:r>
          </a:p>
          <a:p>
            <a:pPr marL="0" indent="0">
              <a:buNone/>
            </a:pPr>
            <a:r>
              <a:rPr lang="en-US" sz="1300" dirty="0"/>
              <a:t>Q: Why (5) – Why are you using an extension cord for the refrigerator?</a:t>
            </a:r>
          </a:p>
          <a:p>
            <a:pPr marL="0" indent="0">
              <a:buNone/>
            </a:pPr>
            <a:r>
              <a:rPr lang="en-US" sz="1300" dirty="0"/>
              <a:t>A: Because there isn’t an outlet that the refrigerator cord can reach.</a:t>
            </a:r>
          </a:p>
          <a:p>
            <a:pPr marL="0" indent="0">
              <a:buNone/>
            </a:pPr>
            <a:r>
              <a:rPr lang="en-US" sz="1300" dirty="0"/>
              <a:t>	This is the root cause for the person’s fall.</a:t>
            </a:r>
          </a:p>
          <a:p>
            <a:pPr marL="0" indent="0">
              <a:buNone/>
            </a:pPr>
            <a:r>
              <a:rPr lang="en-US" sz="1300" b="1" dirty="0"/>
              <a:t>Corrective action to prevent recurrence – install an outlet closer to the refrigerator.</a:t>
            </a:r>
          </a:p>
          <a:p>
            <a:pPr marL="0" indent="0"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857009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8B65-D430-252C-CEB7-75EBDCAAF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“Report Only”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Contact PMA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923CE-7C5D-2C26-0805-7AAF5627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Report the injury to Villanova’s Workers’ Compensation administrator, PMA insurance Group.</a:t>
            </a:r>
          </a:p>
          <a:p>
            <a:r>
              <a:rPr lang="en-US" sz="2000" dirty="0"/>
              <a:t>Call 1-855-302-1886 during normal business hours (Mon-Fri).</a:t>
            </a:r>
          </a:p>
          <a:p>
            <a:r>
              <a:rPr lang="en-US" sz="2000" dirty="0"/>
              <a:t>Weekend injuries can be reported to PMA on Monday morning.</a:t>
            </a:r>
          </a:p>
          <a:p>
            <a:r>
              <a:rPr lang="en-US" sz="2000" dirty="0"/>
              <a:t>Complete instructions are available on the Human Resources website.</a:t>
            </a:r>
          </a:p>
        </p:txBody>
      </p:sp>
    </p:spTree>
    <p:extLst>
      <p:ext uri="{BB962C8B-B14F-4D97-AF65-F5344CB8AC3E}">
        <p14:creationId xmlns:p14="http://schemas.microsoft.com/office/powerpoint/2010/main" val="3134075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8754B-B385-D4A4-C348-59817DE45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Ask employee to sign important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1738E-66CE-AA71-E4A0-0C1F410C5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dirty="0"/>
              <a:t>Provide Employee with:</a:t>
            </a:r>
          </a:p>
          <a:p>
            <a:pPr lvl="1"/>
            <a:r>
              <a:rPr lang="en-US" dirty="0"/>
              <a:t>PMA Panel Providers List and Medical Treatment for your Work Injury or Occupational Illness Information.  This information can be found in the Workers’ Compensation Policy or by contacting HR.</a:t>
            </a:r>
          </a:p>
          <a:p>
            <a:pPr lvl="1"/>
            <a:r>
              <a:rPr lang="en-US" dirty="0"/>
              <a:t>Once signed, submit form to Human Resources and EHS.</a:t>
            </a:r>
          </a:p>
          <a:p>
            <a:pPr lvl="2"/>
            <a:r>
              <a:rPr lang="en-US" dirty="0">
                <a:hlinkClick r:id="rId2"/>
              </a:rPr>
              <a:t>ehs@villanova.edu</a:t>
            </a:r>
            <a:r>
              <a:rPr lang="en-US" dirty="0"/>
              <a:t>	</a:t>
            </a:r>
          </a:p>
          <a:p>
            <a:pPr lvl="2"/>
            <a:r>
              <a:rPr lang="en-US" dirty="0">
                <a:hlinkClick r:id="rId3"/>
              </a:rPr>
              <a:t>hrleaves@villanova.edu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02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9C95F-261A-40D4-6B91-60A99E99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Information Supervisors must provide to PMA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F95CF-73D8-3501-76AB-98D77D46F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000" dirty="0"/>
              <a:t>About the employee:				About the injury:</a:t>
            </a:r>
          </a:p>
          <a:p>
            <a:pPr marL="0" indent="0">
              <a:buNone/>
            </a:pPr>
            <a:r>
              <a:rPr lang="en-US" sz="2000" dirty="0"/>
              <a:t>Name						What happened</a:t>
            </a:r>
          </a:p>
          <a:p>
            <a:pPr marL="0" indent="0">
              <a:buNone/>
            </a:pPr>
            <a:r>
              <a:rPr lang="en-US" sz="2000" dirty="0"/>
              <a:t>Home Address					When did it happen</a:t>
            </a:r>
          </a:p>
          <a:p>
            <a:pPr marL="0" indent="0">
              <a:buNone/>
            </a:pPr>
            <a:r>
              <a:rPr lang="en-US" sz="2000" dirty="0"/>
              <a:t>Phone Number					Type of injury (sprain, </a:t>
            </a:r>
          </a:p>
          <a:p>
            <a:pPr marL="0" indent="0">
              <a:buNone/>
            </a:pPr>
            <a:r>
              <a:rPr lang="en-US" sz="2000" dirty="0"/>
              <a:t>Gender						laceration, etc.)</a:t>
            </a:r>
          </a:p>
          <a:p>
            <a:pPr marL="0" indent="0">
              <a:buNone/>
            </a:pPr>
            <a:r>
              <a:rPr lang="en-US" sz="2000" dirty="0"/>
              <a:t>Marital Status					Body part affected</a:t>
            </a:r>
          </a:p>
          <a:p>
            <a:pPr marL="0" indent="0">
              <a:buNone/>
            </a:pPr>
            <a:r>
              <a:rPr lang="en-US" sz="2000" dirty="0"/>
              <a:t>Number of dependents				Name(s) and phone number(s) </a:t>
            </a:r>
          </a:p>
          <a:p>
            <a:pPr marL="0" indent="0">
              <a:buNone/>
            </a:pPr>
            <a:r>
              <a:rPr lang="en-US" sz="2000" dirty="0"/>
              <a:t>Birth date					of any witnesses</a:t>
            </a:r>
          </a:p>
          <a:p>
            <a:pPr marL="0" indent="0">
              <a:buNone/>
            </a:pPr>
            <a:r>
              <a:rPr lang="en-US" sz="2000" dirty="0"/>
              <a:t>Date of hire</a:t>
            </a:r>
          </a:p>
          <a:p>
            <a:pPr marL="0" indent="0">
              <a:buNone/>
            </a:pPr>
            <a:r>
              <a:rPr lang="en-US" sz="2000" dirty="0"/>
              <a:t>You will gather this information in your Occupational Accident Investigation Report, so have your report handy!</a:t>
            </a:r>
          </a:p>
        </p:txBody>
      </p:sp>
    </p:spTree>
    <p:extLst>
      <p:ext uri="{BB962C8B-B14F-4D97-AF65-F5344CB8AC3E}">
        <p14:creationId xmlns:p14="http://schemas.microsoft.com/office/powerpoint/2010/main" val="326278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22B27-194E-90C9-FCB1-6FE375FA0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Learning Objectives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CE1B4E8-57C1-5A81-7180-975E61A6B5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256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1858" y="384896"/>
            <a:ext cx="835343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Employee</a:t>
            </a:r>
            <a:r>
              <a:rPr kumimoji="0" sz="9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Injured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47969" y="2424303"/>
            <a:ext cx="1144429" cy="1036796"/>
            <a:chOff x="3098292" y="3232403"/>
            <a:chExt cx="1525905" cy="1382395"/>
          </a:xfrm>
        </p:grpSpPr>
        <p:sp>
          <p:nvSpPr>
            <p:cNvPr id="4" name="object 4"/>
            <p:cNvSpPr/>
            <p:nvPr/>
          </p:nvSpPr>
          <p:spPr>
            <a:xfrm>
              <a:off x="3107436" y="3241547"/>
              <a:ext cx="1507490" cy="1363980"/>
            </a:xfrm>
            <a:custGeom>
              <a:avLst/>
              <a:gdLst/>
              <a:ahLst/>
              <a:cxnLst/>
              <a:rect l="l" t="t" r="r" b="b"/>
              <a:pathLst>
                <a:path w="1507489" h="1363979">
                  <a:moveTo>
                    <a:pt x="752856" y="1363980"/>
                  </a:moveTo>
                  <a:lnTo>
                    <a:pt x="0" y="681227"/>
                  </a:lnTo>
                  <a:lnTo>
                    <a:pt x="752856" y="0"/>
                  </a:lnTo>
                  <a:lnTo>
                    <a:pt x="1507236" y="681227"/>
                  </a:lnTo>
                  <a:lnTo>
                    <a:pt x="752856" y="136398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098292" y="3232403"/>
              <a:ext cx="1525905" cy="1382395"/>
            </a:xfrm>
            <a:custGeom>
              <a:avLst/>
              <a:gdLst/>
              <a:ahLst/>
              <a:cxnLst/>
              <a:rect l="l" t="t" r="r" b="b"/>
              <a:pathLst>
                <a:path w="1525904" h="1382395">
                  <a:moveTo>
                    <a:pt x="762000" y="1382268"/>
                  </a:moveTo>
                  <a:lnTo>
                    <a:pt x="0" y="690372"/>
                  </a:lnTo>
                  <a:lnTo>
                    <a:pt x="762000" y="0"/>
                  </a:lnTo>
                  <a:lnTo>
                    <a:pt x="777169" y="13716"/>
                  </a:lnTo>
                  <a:lnTo>
                    <a:pt x="758952" y="13716"/>
                  </a:lnTo>
                  <a:lnTo>
                    <a:pt x="762762" y="17163"/>
                  </a:lnTo>
                  <a:lnTo>
                    <a:pt x="23821" y="685800"/>
                  </a:lnTo>
                  <a:lnTo>
                    <a:pt x="13716" y="685800"/>
                  </a:lnTo>
                  <a:lnTo>
                    <a:pt x="13716" y="694944"/>
                  </a:lnTo>
                  <a:lnTo>
                    <a:pt x="23798" y="694944"/>
                  </a:lnTo>
                  <a:lnTo>
                    <a:pt x="762762" y="1365096"/>
                  </a:lnTo>
                  <a:lnTo>
                    <a:pt x="758952" y="1368552"/>
                  </a:lnTo>
                  <a:lnTo>
                    <a:pt x="777135" y="1368552"/>
                  </a:lnTo>
                  <a:lnTo>
                    <a:pt x="762000" y="1382268"/>
                  </a:lnTo>
                  <a:close/>
                </a:path>
                <a:path w="1525904" h="1382395">
                  <a:moveTo>
                    <a:pt x="762762" y="17163"/>
                  </a:moveTo>
                  <a:lnTo>
                    <a:pt x="758952" y="13716"/>
                  </a:lnTo>
                  <a:lnTo>
                    <a:pt x="766572" y="13716"/>
                  </a:lnTo>
                  <a:lnTo>
                    <a:pt x="762762" y="17163"/>
                  </a:lnTo>
                  <a:close/>
                </a:path>
                <a:path w="1525904" h="1382395">
                  <a:moveTo>
                    <a:pt x="1506760" y="690377"/>
                  </a:moveTo>
                  <a:lnTo>
                    <a:pt x="762762" y="17163"/>
                  </a:lnTo>
                  <a:lnTo>
                    <a:pt x="766572" y="13716"/>
                  </a:lnTo>
                  <a:lnTo>
                    <a:pt x="777169" y="13716"/>
                  </a:lnTo>
                  <a:lnTo>
                    <a:pt x="1520467" y="685800"/>
                  </a:lnTo>
                  <a:lnTo>
                    <a:pt x="1511808" y="685800"/>
                  </a:lnTo>
                  <a:lnTo>
                    <a:pt x="1506760" y="690377"/>
                  </a:lnTo>
                  <a:close/>
                </a:path>
                <a:path w="1525904" h="1382395">
                  <a:moveTo>
                    <a:pt x="13716" y="694944"/>
                  </a:moveTo>
                  <a:lnTo>
                    <a:pt x="13716" y="685800"/>
                  </a:lnTo>
                  <a:lnTo>
                    <a:pt x="18763" y="690377"/>
                  </a:lnTo>
                  <a:lnTo>
                    <a:pt x="13716" y="694944"/>
                  </a:lnTo>
                  <a:close/>
                </a:path>
                <a:path w="1525904" h="1382395">
                  <a:moveTo>
                    <a:pt x="18763" y="690377"/>
                  </a:moveTo>
                  <a:lnTo>
                    <a:pt x="13716" y="685800"/>
                  </a:lnTo>
                  <a:lnTo>
                    <a:pt x="23821" y="685800"/>
                  </a:lnTo>
                  <a:lnTo>
                    <a:pt x="18763" y="690377"/>
                  </a:lnTo>
                  <a:close/>
                </a:path>
                <a:path w="1525904" h="1382395">
                  <a:moveTo>
                    <a:pt x="1511808" y="694944"/>
                  </a:moveTo>
                  <a:lnTo>
                    <a:pt x="1506760" y="690377"/>
                  </a:lnTo>
                  <a:lnTo>
                    <a:pt x="1511808" y="685800"/>
                  </a:lnTo>
                  <a:lnTo>
                    <a:pt x="1511808" y="694944"/>
                  </a:lnTo>
                  <a:close/>
                </a:path>
                <a:path w="1525904" h="1382395">
                  <a:moveTo>
                    <a:pt x="1520478" y="694944"/>
                  </a:moveTo>
                  <a:lnTo>
                    <a:pt x="1511808" y="694944"/>
                  </a:lnTo>
                  <a:lnTo>
                    <a:pt x="1511808" y="685800"/>
                  </a:lnTo>
                  <a:lnTo>
                    <a:pt x="1520467" y="685800"/>
                  </a:lnTo>
                  <a:lnTo>
                    <a:pt x="1525524" y="690372"/>
                  </a:lnTo>
                  <a:lnTo>
                    <a:pt x="1520478" y="694944"/>
                  </a:lnTo>
                  <a:close/>
                </a:path>
                <a:path w="1525904" h="1382395">
                  <a:moveTo>
                    <a:pt x="23798" y="694944"/>
                  </a:moveTo>
                  <a:lnTo>
                    <a:pt x="13716" y="694944"/>
                  </a:lnTo>
                  <a:lnTo>
                    <a:pt x="18763" y="690377"/>
                  </a:lnTo>
                  <a:lnTo>
                    <a:pt x="23798" y="694944"/>
                  </a:lnTo>
                  <a:close/>
                </a:path>
                <a:path w="1525904" h="1382395">
                  <a:moveTo>
                    <a:pt x="777135" y="1368552"/>
                  </a:moveTo>
                  <a:lnTo>
                    <a:pt x="766572" y="1368552"/>
                  </a:lnTo>
                  <a:lnTo>
                    <a:pt x="762762" y="1365096"/>
                  </a:lnTo>
                  <a:lnTo>
                    <a:pt x="1506760" y="690377"/>
                  </a:lnTo>
                  <a:lnTo>
                    <a:pt x="1511808" y="694944"/>
                  </a:lnTo>
                  <a:lnTo>
                    <a:pt x="1520478" y="694944"/>
                  </a:lnTo>
                  <a:lnTo>
                    <a:pt x="777135" y="1368552"/>
                  </a:lnTo>
                  <a:close/>
                </a:path>
                <a:path w="1525904" h="1382395">
                  <a:moveTo>
                    <a:pt x="766572" y="1368552"/>
                  </a:moveTo>
                  <a:lnTo>
                    <a:pt x="758952" y="1368552"/>
                  </a:lnTo>
                  <a:lnTo>
                    <a:pt x="762762" y="1365096"/>
                  </a:lnTo>
                  <a:lnTo>
                    <a:pt x="766572" y="1368552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198555" y="2651412"/>
            <a:ext cx="440055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lvl="0" indent="953" algn="ctr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Did</a:t>
            </a:r>
            <a:r>
              <a:rPr kumimoji="0" sz="900" b="0" i="0" u="none" strike="noStrike" kern="1200" cap="none" spc="3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injury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occur</a:t>
            </a:r>
            <a:r>
              <a:rPr kumimoji="0" sz="90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“at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work”?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12536" y="1704212"/>
            <a:ext cx="1215390" cy="575310"/>
            <a:chOff x="3051048" y="2272283"/>
            <a:chExt cx="1620520" cy="767080"/>
          </a:xfrm>
        </p:grpSpPr>
        <p:sp>
          <p:nvSpPr>
            <p:cNvPr id="8" name="object 8"/>
            <p:cNvSpPr/>
            <p:nvPr/>
          </p:nvSpPr>
          <p:spPr>
            <a:xfrm>
              <a:off x="3057144" y="2278379"/>
              <a:ext cx="1607820" cy="754380"/>
            </a:xfrm>
            <a:custGeom>
              <a:avLst/>
              <a:gdLst/>
              <a:ahLst/>
              <a:cxnLst/>
              <a:rect l="l" t="t" r="r" b="b"/>
              <a:pathLst>
                <a:path w="1607820" h="754380">
                  <a:moveTo>
                    <a:pt x="1607820" y="754380"/>
                  </a:moveTo>
                  <a:lnTo>
                    <a:pt x="0" y="754380"/>
                  </a:lnTo>
                  <a:lnTo>
                    <a:pt x="0" y="0"/>
                  </a:lnTo>
                  <a:lnTo>
                    <a:pt x="1607820" y="0"/>
                  </a:lnTo>
                  <a:lnTo>
                    <a:pt x="1607820" y="75438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051048" y="2272283"/>
              <a:ext cx="1620520" cy="767080"/>
            </a:xfrm>
            <a:custGeom>
              <a:avLst/>
              <a:gdLst/>
              <a:ahLst/>
              <a:cxnLst/>
              <a:rect l="l" t="t" r="r" b="b"/>
              <a:pathLst>
                <a:path w="1620520" h="767080">
                  <a:moveTo>
                    <a:pt x="1620012" y="766572"/>
                  </a:moveTo>
                  <a:lnTo>
                    <a:pt x="0" y="766572"/>
                  </a:lnTo>
                  <a:lnTo>
                    <a:pt x="0" y="0"/>
                  </a:lnTo>
                  <a:lnTo>
                    <a:pt x="1620012" y="0"/>
                  </a:lnTo>
                  <a:lnTo>
                    <a:pt x="1620012" y="6096"/>
                  </a:ln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752856"/>
                  </a:lnTo>
                  <a:lnTo>
                    <a:pt x="6096" y="752856"/>
                  </a:lnTo>
                  <a:lnTo>
                    <a:pt x="12192" y="760476"/>
                  </a:lnTo>
                  <a:lnTo>
                    <a:pt x="1620012" y="760476"/>
                  </a:lnTo>
                  <a:lnTo>
                    <a:pt x="1620012" y="766572"/>
                  </a:lnTo>
                  <a:close/>
                </a:path>
                <a:path w="1620520" h="767080">
                  <a:moveTo>
                    <a:pt x="12192" y="12192"/>
                  </a:move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close/>
                </a:path>
                <a:path w="1620520" h="767080">
                  <a:moveTo>
                    <a:pt x="1607820" y="12192"/>
                  </a:moveTo>
                  <a:lnTo>
                    <a:pt x="12192" y="12192"/>
                  </a:lnTo>
                  <a:lnTo>
                    <a:pt x="12192" y="6096"/>
                  </a:lnTo>
                  <a:lnTo>
                    <a:pt x="1607820" y="6096"/>
                  </a:lnTo>
                  <a:lnTo>
                    <a:pt x="1607820" y="12192"/>
                  </a:lnTo>
                  <a:close/>
                </a:path>
                <a:path w="1620520" h="767080">
                  <a:moveTo>
                    <a:pt x="1607820" y="760476"/>
                  </a:moveTo>
                  <a:lnTo>
                    <a:pt x="1607820" y="6096"/>
                  </a:lnTo>
                  <a:lnTo>
                    <a:pt x="1613916" y="12192"/>
                  </a:lnTo>
                  <a:lnTo>
                    <a:pt x="1620012" y="12192"/>
                  </a:lnTo>
                  <a:lnTo>
                    <a:pt x="1620012" y="752856"/>
                  </a:lnTo>
                  <a:lnTo>
                    <a:pt x="1613916" y="752856"/>
                  </a:lnTo>
                  <a:lnTo>
                    <a:pt x="1607820" y="760476"/>
                  </a:lnTo>
                  <a:close/>
                </a:path>
                <a:path w="1620520" h="767080">
                  <a:moveTo>
                    <a:pt x="1620012" y="12192"/>
                  </a:moveTo>
                  <a:lnTo>
                    <a:pt x="1613916" y="12192"/>
                  </a:lnTo>
                  <a:lnTo>
                    <a:pt x="1607820" y="6096"/>
                  </a:lnTo>
                  <a:lnTo>
                    <a:pt x="1620012" y="6096"/>
                  </a:lnTo>
                  <a:lnTo>
                    <a:pt x="1620012" y="12192"/>
                  </a:lnTo>
                  <a:close/>
                </a:path>
                <a:path w="1620520" h="767080">
                  <a:moveTo>
                    <a:pt x="12192" y="760476"/>
                  </a:moveTo>
                  <a:lnTo>
                    <a:pt x="6096" y="752856"/>
                  </a:lnTo>
                  <a:lnTo>
                    <a:pt x="12192" y="752856"/>
                  </a:lnTo>
                  <a:lnTo>
                    <a:pt x="12192" y="760476"/>
                  </a:lnTo>
                  <a:close/>
                </a:path>
                <a:path w="1620520" h="767080">
                  <a:moveTo>
                    <a:pt x="1607820" y="760476"/>
                  </a:moveTo>
                  <a:lnTo>
                    <a:pt x="12192" y="760476"/>
                  </a:lnTo>
                  <a:lnTo>
                    <a:pt x="12192" y="752856"/>
                  </a:lnTo>
                  <a:lnTo>
                    <a:pt x="1607820" y="752856"/>
                  </a:lnTo>
                  <a:lnTo>
                    <a:pt x="1607820" y="760476"/>
                  </a:lnTo>
                  <a:close/>
                </a:path>
                <a:path w="1620520" h="767080">
                  <a:moveTo>
                    <a:pt x="1620012" y="760476"/>
                  </a:moveTo>
                  <a:lnTo>
                    <a:pt x="1607820" y="760476"/>
                  </a:lnTo>
                  <a:lnTo>
                    <a:pt x="1613916" y="752856"/>
                  </a:lnTo>
                  <a:lnTo>
                    <a:pt x="1620012" y="752856"/>
                  </a:lnTo>
                  <a:lnTo>
                    <a:pt x="1620012" y="760476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24194" y="1837642"/>
            <a:ext cx="99060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lvl="0" indent="39529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Supervisor</a:t>
            </a:r>
            <a:r>
              <a:rPr kumimoji="0" sz="9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</a:t>
            </a:r>
            <a:r>
              <a:rPr kumimoji="0" lang="en-US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Employee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9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Care</a:t>
            </a:r>
            <a:r>
              <a:rPr kumimoji="0" sz="9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(2)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402449" y="2655189"/>
            <a:ext cx="1057275" cy="575310"/>
            <a:chOff x="5170932" y="3540252"/>
            <a:chExt cx="1409700" cy="767080"/>
          </a:xfrm>
        </p:grpSpPr>
        <p:sp>
          <p:nvSpPr>
            <p:cNvPr id="12" name="object 12"/>
            <p:cNvSpPr/>
            <p:nvPr/>
          </p:nvSpPr>
          <p:spPr>
            <a:xfrm>
              <a:off x="5177027" y="3546348"/>
              <a:ext cx="1397635" cy="754380"/>
            </a:xfrm>
            <a:custGeom>
              <a:avLst/>
              <a:gdLst/>
              <a:ahLst/>
              <a:cxnLst/>
              <a:rect l="l" t="t" r="r" b="b"/>
              <a:pathLst>
                <a:path w="1397634" h="754379">
                  <a:moveTo>
                    <a:pt x="1397508" y="754380"/>
                  </a:moveTo>
                  <a:lnTo>
                    <a:pt x="0" y="754380"/>
                  </a:lnTo>
                  <a:lnTo>
                    <a:pt x="0" y="0"/>
                  </a:lnTo>
                  <a:lnTo>
                    <a:pt x="1397508" y="0"/>
                  </a:lnTo>
                  <a:lnTo>
                    <a:pt x="1397508" y="75438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170932" y="3540252"/>
              <a:ext cx="1409700" cy="767080"/>
            </a:xfrm>
            <a:custGeom>
              <a:avLst/>
              <a:gdLst/>
              <a:ahLst/>
              <a:cxnLst/>
              <a:rect l="l" t="t" r="r" b="b"/>
              <a:pathLst>
                <a:path w="1409700" h="767079">
                  <a:moveTo>
                    <a:pt x="1409700" y="766572"/>
                  </a:moveTo>
                  <a:lnTo>
                    <a:pt x="0" y="766572"/>
                  </a:lnTo>
                  <a:lnTo>
                    <a:pt x="0" y="0"/>
                  </a:lnTo>
                  <a:lnTo>
                    <a:pt x="1409700" y="0"/>
                  </a:lnTo>
                  <a:lnTo>
                    <a:pt x="1409700" y="6096"/>
                  </a:ln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752856"/>
                  </a:lnTo>
                  <a:lnTo>
                    <a:pt x="6096" y="752856"/>
                  </a:lnTo>
                  <a:lnTo>
                    <a:pt x="12192" y="760476"/>
                  </a:lnTo>
                  <a:lnTo>
                    <a:pt x="1409700" y="760476"/>
                  </a:lnTo>
                  <a:lnTo>
                    <a:pt x="1409700" y="766572"/>
                  </a:lnTo>
                  <a:close/>
                </a:path>
                <a:path w="1409700" h="767079">
                  <a:moveTo>
                    <a:pt x="12192" y="12192"/>
                  </a:move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close/>
                </a:path>
                <a:path w="1409700" h="767079">
                  <a:moveTo>
                    <a:pt x="1395984" y="12192"/>
                  </a:moveTo>
                  <a:lnTo>
                    <a:pt x="12192" y="12192"/>
                  </a:lnTo>
                  <a:lnTo>
                    <a:pt x="12192" y="6096"/>
                  </a:lnTo>
                  <a:lnTo>
                    <a:pt x="1395984" y="6096"/>
                  </a:lnTo>
                  <a:lnTo>
                    <a:pt x="1395984" y="12192"/>
                  </a:lnTo>
                  <a:close/>
                </a:path>
                <a:path w="1409700" h="767079">
                  <a:moveTo>
                    <a:pt x="1395984" y="760476"/>
                  </a:moveTo>
                  <a:lnTo>
                    <a:pt x="1395984" y="6096"/>
                  </a:lnTo>
                  <a:lnTo>
                    <a:pt x="1403604" y="12192"/>
                  </a:lnTo>
                  <a:lnTo>
                    <a:pt x="1409700" y="12192"/>
                  </a:lnTo>
                  <a:lnTo>
                    <a:pt x="1409700" y="752856"/>
                  </a:lnTo>
                  <a:lnTo>
                    <a:pt x="1403604" y="752856"/>
                  </a:lnTo>
                  <a:lnTo>
                    <a:pt x="1395984" y="760476"/>
                  </a:lnTo>
                  <a:close/>
                </a:path>
                <a:path w="1409700" h="767079">
                  <a:moveTo>
                    <a:pt x="1409700" y="12192"/>
                  </a:moveTo>
                  <a:lnTo>
                    <a:pt x="1403604" y="12192"/>
                  </a:lnTo>
                  <a:lnTo>
                    <a:pt x="1395984" y="6096"/>
                  </a:lnTo>
                  <a:lnTo>
                    <a:pt x="1409700" y="6096"/>
                  </a:lnTo>
                  <a:lnTo>
                    <a:pt x="1409700" y="12192"/>
                  </a:lnTo>
                  <a:close/>
                </a:path>
                <a:path w="1409700" h="767079">
                  <a:moveTo>
                    <a:pt x="12192" y="760476"/>
                  </a:moveTo>
                  <a:lnTo>
                    <a:pt x="6096" y="752856"/>
                  </a:lnTo>
                  <a:lnTo>
                    <a:pt x="12192" y="752856"/>
                  </a:lnTo>
                  <a:lnTo>
                    <a:pt x="12192" y="760476"/>
                  </a:lnTo>
                  <a:close/>
                </a:path>
                <a:path w="1409700" h="767079">
                  <a:moveTo>
                    <a:pt x="1395984" y="760476"/>
                  </a:moveTo>
                  <a:lnTo>
                    <a:pt x="12192" y="760476"/>
                  </a:lnTo>
                  <a:lnTo>
                    <a:pt x="12192" y="752856"/>
                  </a:lnTo>
                  <a:lnTo>
                    <a:pt x="1395984" y="752856"/>
                  </a:lnTo>
                  <a:lnTo>
                    <a:pt x="1395984" y="760476"/>
                  </a:lnTo>
                  <a:close/>
                </a:path>
                <a:path w="1409700" h="767079">
                  <a:moveTo>
                    <a:pt x="1409700" y="760476"/>
                  </a:moveTo>
                  <a:lnTo>
                    <a:pt x="1395984" y="760476"/>
                  </a:lnTo>
                  <a:lnTo>
                    <a:pt x="1403604" y="752856"/>
                  </a:lnTo>
                  <a:lnTo>
                    <a:pt x="1409700" y="752856"/>
                  </a:lnTo>
                  <a:lnTo>
                    <a:pt x="1409700" y="760476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542686" y="2720003"/>
            <a:ext cx="774383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lvl="0" indent="0" algn="ctr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Employee</a:t>
            </a:r>
            <a:r>
              <a:rPr kumimoji="0" sz="9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treats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personal physician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044268" y="3763250"/>
            <a:ext cx="2306479" cy="484346"/>
            <a:chOff x="2026690" y="5017666"/>
            <a:chExt cx="3075305" cy="645795"/>
          </a:xfrm>
        </p:grpSpPr>
        <p:sp>
          <p:nvSpPr>
            <p:cNvPr id="16" name="object 16"/>
            <p:cNvSpPr/>
            <p:nvPr/>
          </p:nvSpPr>
          <p:spPr>
            <a:xfrm>
              <a:off x="2032811" y="5023763"/>
              <a:ext cx="3063240" cy="628650"/>
            </a:xfrm>
            <a:custGeom>
              <a:avLst/>
              <a:gdLst/>
              <a:ahLst/>
              <a:cxnLst/>
              <a:rect l="l" t="t" r="r" b="b"/>
              <a:pathLst>
                <a:path w="3063240" h="628650">
                  <a:moveTo>
                    <a:pt x="3063201" y="628604"/>
                  </a:moveTo>
                  <a:lnTo>
                    <a:pt x="0" y="628604"/>
                  </a:lnTo>
                  <a:lnTo>
                    <a:pt x="0" y="0"/>
                  </a:lnTo>
                  <a:lnTo>
                    <a:pt x="3063201" y="0"/>
                  </a:lnTo>
                  <a:lnTo>
                    <a:pt x="3063201" y="628604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026690" y="5017666"/>
              <a:ext cx="3075305" cy="645795"/>
            </a:xfrm>
            <a:custGeom>
              <a:avLst/>
              <a:gdLst/>
              <a:ahLst/>
              <a:cxnLst/>
              <a:rect l="l" t="t" r="r" b="b"/>
              <a:pathLst>
                <a:path w="3075304" h="645795">
                  <a:moveTo>
                    <a:pt x="3074884" y="645790"/>
                  </a:moveTo>
                  <a:lnTo>
                    <a:pt x="0" y="645790"/>
                  </a:lnTo>
                  <a:lnTo>
                    <a:pt x="0" y="0"/>
                  </a:lnTo>
                  <a:lnTo>
                    <a:pt x="3074884" y="0"/>
                  </a:lnTo>
                  <a:lnTo>
                    <a:pt x="3074884" y="7780"/>
                  </a:lnTo>
                  <a:lnTo>
                    <a:pt x="26622" y="7780"/>
                  </a:lnTo>
                  <a:lnTo>
                    <a:pt x="13311" y="15561"/>
                  </a:lnTo>
                  <a:lnTo>
                    <a:pt x="26622" y="15561"/>
                  </a:lnTo>
                  <a:lnTo>
                    <a:pt x="26622" y="628284"/>
                  </a:lnTo>
                  <a:lnTo>
                    <a:pt x="13311" y="628284"/>
                  </a:lnTo>
                  <a:lnTo>
                    <a:pt x="26622" y="636064"/>
                  </a:lnTo>
                  <a:lnTo>
                    <a:pt x="3074884" y="636064"/>
                  </a:lnTo>
                  <a:lnTo>
                    <a:pt x="3074884" y="645790"/>
                  </a:lnTo>
                  <a:close/>
                </a:path>
                <a:path w="3075304" h="645795">
                  <a:moveTo>
                    <a:pt x="26622" y="15561"/>
                  </a:moveTo>
                  <a:lnTo>
                    <a:pt x="13311" y="15561"/>
                  </a:lnTo>
                  <a:lnTo>
                    <a:pt x="26622" y="7780"/>
                  </a:lnTo>
                  <a:lnTo>
                    <a:pt x="26622" y="15561"/>
                  </a:lnTo>
                  <a:close/>
                </a:path>
                <a:path w="3075304" h="645795">
                  <a:moveTo>
                    <a:pt x="3048261" y="15561"/>
                  </a:moveTo>
                  <a:lnTo>
                    <a:pt x="26622" y="15561"/>
                  </a:lnTo>
                  <a:lnTo>
                    <a:pt x="26622" y="7780"/>
                  </a:lnTo>
                  <a:lnTo>
                    <a:pt x="3048261" y="7780"/>
                  </a:lnTo>
                  <a:lnTo>
                    <a:pt x="3048261" y="15561"/>
                  </a:lnTo>
                  <a:close/>
                </a:path>
                <a:path w="3075304" h="645795">
                  <a:moveTo>
                    <a:pt x="3048261" y="636064"/>
                  </a:moveTo>
                  <a:lnTo>
                    <a:pt x="3048261" y="7780"/>
                  </a:lnTo>
                  <a:lnTo>
                    <a:pt x="3061573" y="15561"/>
                  </a:lnTo>
                  <a:lnTo>
                    <a:pt x="3074884" y="15561"/>
                  </a:lnTo>
                  <a:lnTo>
                    <a:pt x="3074884" y="628284"/>
                  </a:lnTo>
                  <a:lnTo>
                    <a:pt x="3061573" y="628284"/>
                  </a:lnTo>
                  <a:lnTo>
                    <a:pt x="3048261" y="636064"/>
                  </a:lnTo>
                  <a:close/>
                </a:path>
                <a:path w="3075304" h="645795">
                  <a:moveTo>
                    <a:pt x="3074884" y="15561"/>
                  </a:moveTo>
                  <a:lnTo>
                    <a:pt x="3061573" y="15561"/>
                  </a:lnTo>
                  <a:lnTo>
                    <a:pt x="3048261" y="7780"/>
                  </a:lnTo>
                  <a:lnTo>
                    <a:pt x="3074884" y="7780"/>
                  </a:lnTo>
                  <a:lnTo>
                    <a:pt x="3074884" y="15561"/>
                  </a:lnTo>
                  <a:close/>
                </a:path>
                <a:path w="3075304" h="645795">
                  <a:moveTo>
                    <a:pt x="26622" y="636064"/>
                  </a:moveTo>
                  <a:lnTo>
                    <a:pt x="13311" y="628284"/>
                  </a:lnTo>
                  <a:lnTo>
                    <a:pt x="26622" y="628284"/>
                  </a:lnTo>
                  <a:lnTo>
                    <a:pt x="26622" y="636064"/>
                  </a:lnTo>
                  <a:close/>
                </a:path>
                <a:path w="3075304" h="645795">
                  <a:moveTo>
                    <a:pt x="3048261" y="636064"/>
                  </a:moveTo>
                  <a:lnTo>
                    <a:pt x="26622" y="636064"/>
                  </a:lnTo>
                  <a:lnTo>
                    <a:pt x="26622" y="628284"/>
                  </a:lnTo>
                  <a:lnTo>
                    <a:pt x="3048261" y="628284"/>
                  </a:lnTo>
                  <a:lnTo>
                    <a:pt x="3048261" y="636064"/>
                  </a:lnTo>
                  <a:close/>
                </a:path>
                <a:path w="3075304" h="645795">
                  <a:moveTo>
                    <a:pt x="3074884" y="636064"/>
                  </a:moveTo>
                  <a:lnTo>
                    <a:pt x="3048261" y="636064"/>
                  </a:lnTo>
                  <a:lnTo>
                    <a:pt x="3061573" y="628284"/>
                  </a:lnTo>
                  <a:lnTo>
                    <a:pt x="3074884" y="628284"/>
                  </a:lnTo>
                  <a:lnTo>
                    <a:pt x="3074884" y="636064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273250" y="3769347"/>
            <a:ext cx="1918811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Call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PMAcare24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049" marR="381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1-855-302-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1886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24/7/265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Nurse</a:t>
            </a:r>
            <a:r>
              <a:rPr kumimoji="0" sz="9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Triage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Hotline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injured</a:t>
            </a: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employee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15398" y="3763172"/>
            <a:ext cx="1057751" cy="468154"/>
            <a:chOff x="121530" y="5017562"/>
            <a:chExt cx="1410335" cy="624205"/>
          </a:xfrm>
        </p:grpSpPr>
        <p:sp>
          <p:nvSpPr>
            <p:cNvPr id="20" name="object 20"/>
            <p:cNvSpPr/>
            <p:nvPr/>
          </p:nvSpPr>
          <p:spPr>
            <a:xfrm>
              <a:off x="129539" y="5023684"/>
              <a:ext cx="1396365" cy="612140"/>
            </a:xfrm>
            <a:custGeom>
              <a:avLst/>
              <a:gdLst/>
              <a:ahLst/>
              <a:cxnLst/>
              <a:rect l="l" t="t" r="r" b="b"/>
              <a:pathLst>
                <a:path w="1396365" h="612139">
                  <a:moveTo>
                    <a:pt x="1395984" y="612140"/>
                  </a:moveTo>
                  <a:lnTo>
                    <a:pt x="0" y="612140"/>
                  </a:lnTo>
                  <a:lnTo>
                    <a:pt x="0" y="0"/>
                  </a:lnTo>
                  <a:lnTo>
                    <a:pt x="1395984" y="0"/>
                  </a:lnTo>
                  <a:lnTo>
                    <a:pt x="1395984" y="61214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21530" y="5017562"/>
              <a:ext cx="1410335" cy="624205"/>
            </a:xfrm>
            <a:custGeom>
              <a:avLst/>
              <a:gdLst/>
              <a:ahLst/>
              <a:cxnLst/>
              <a:rect l="l" t="t" r="r" b="b"/>
              <a:pathLst>
                <a:path w="1410335" h="624204">
                  <a:moveTo>
                    <a:pt x="1410101" y="623833"/>
                  </a:moveTo>
                  <a:lnTo>
                    <a:pt x="0" y="623833"/>
                  </a:lnTo>
                  <a:lnTo>
                    <a:pt x="0" y="0"/>
                  </a:lnTo>
                  <a:lnTo>
                    <a:pt x="1410101" y="0"/>
                  </a:lnTo>
                  <a:lnTo>
                    <a:pt x="1410101" y="7516"/>
                  </a:lnTo>
                  <a:lnTo>
                    <a:pt x="13719" y="7516"/>
                  </a:lnTo>
                  <a:lnTo>
                    <a:pt x="7622" y="15032"/>
                  </a:lnTo>
                  <a:lnTo>
                    <a:pt x="13719" y="15032"/>
                  </a:lnTo>
                  <a:lnTo>
                    <a:pt x="13719" y="606922"/>
                  </a:lnTo>
                  <a:lnTo>
                    <a:pt x="7622" y="606922"/>
                  </a:lnTo>
                  <a:lnTo>
                    <a:pt x="13719" y="614438"/>
                  </a:lnTo>
                  <a:lnTo>
                    <a:pt x="1410101" y="614438"/>
                  </a:lnTo>
                  <a:lnTo>
                    <a:pt x="1410101" y="623833"/>
                  </a:lnTo>
                  <a:close/>
                </a:path>
                <a:path w="1410335" h="624204">
                  <a:moveTo>
                    <a:pt x="13719" y="15032"/>
                  </a:moveTo>
                  <a:lnTo>
                    <a:pt x="7622" y="15032"/>
                  </a:lnTo>
                  <a:lnTo>
                    <a:pt x="13719" y="7516"/>
                  </a:lnTo>
                  <a:lnTo>
                    <a:pt x="13719" y="15032"/>
                  </a:lnTo>
                  <a:close/>
                </a:path>
                <a:path w="1410335" h="624204">
                  <a:moveTo>
                    <a:pt x="1397906" y="15032"/>
                  </a:moveTo>
                  <a:lnTo>
                    <a:pt x="13719" y="15032"/>
                  </a:lnTo>
                  <a:lnTo>
                    <a:pt x="13719" y="7516"/>
                  </a:lnTo>
                  <a:lnTo>
                    <a:pt x="1397906" y="7516"/>
                  </a:lnTo>
                  <a:lnTo>
                    <a:pt x="1397906" y="15032"/>
                  </a:lnTo>
                  <a:close/>
                </a:path>
                <a:path w="1410335" h="624204">
                  <a:moveTo>
                    <a:pt x="1397906" y="614438"/>
                  </a:moveTo>
                  <a:lnTo>
                    <a:pt x="1397906" y="7516"/>
                  </a:lnTo>
                  <a:lnTo>
                    <a:pt x="1404003" y="15032"/>
                  </a:lnTo>
                  <a:lnTo>
                    <a:pt x="1410101" y="15032"/>
                  </a:lnTo>
                  <a:lnTo>
                    <a:pt x="1410101" y="606922"/>
                  </a:lnTo>
                  <a:lnTo>
                    <a:pt x="1404003" y="606922"/>
                  </a:lnTo>
                  <a:lnTo>
                    <a:pt x="1397906" y="614438"/>
                  </a:lnTo>
                  <a:close/>
                </a:path>
                <a:path w="1410335" h="624204">
                  <a:moveTo>
                    <a:pt x="1410101" y="15032"/>
                  </a:moveTo>
                  <a:lnTo>
                    <a:pt x="1404003" y="15032"/>
                  </a:lnTo>
                  <a:lnTo>
                    <a:pt x="1397906" y="7516"/>
                  </a:lnTo>
                  <a:lnTo>
                    <a:pt x="1410101" y="7516"/>
                  </a:lnTo>
                  <a:lnTo>
                    <a:pt x="1410101" y="15032"/>
                  </a:lnTo>
                  <a:close/>
                </a:path>
                <a:path w="1410335" h="624204">
                  <a:moveTo>
                    <a:pt x="13719" y="614438"/>
                  </a:moveTo>
                  <a:lnTo>
                    <a:pt x="7622" y="606922"/>
                  </a:lnTo>
                  <a:lnTo>
                    <a:pt x="13719" y="606922"/>
                  </a:lnTo>
                  <a:lnTo>
                    <a:pt x="13719" y="614438"/>
                  </a:lnTo>
                  <a:close/>
                </a:path>
                <a:path w="1410335" h="624204">
                  <a:moveTo>
                    <a:pt x="1397906" y="614438"/>
                  </a:moveTo>
                  <a:lnTo>
                    <a:pt x="13719" y="614438"/>
                  </a:lnTo>
                  <a:lnTo>
                    <a:pt x="13719" y="606922"/>
                  </a:lnTo>
                  <a:lnTo>
                    <a:pt x="1397906" y="606922"/>
                  </a:lnTo>
                  <a:lnTo>
                    <a:pt x="1397906" y="614438"/>
                  </a:lnTo>
                  <a:close/>
                </a:path>
                <a:path w="1410335" h="624204">
                  <a:moveTo>
                    <a:pt x="1410101" y="614438"/>
                  </a:moveTo>
                  <a:lnTo>
                    <a:pt x="1397906" y="614438"/>
                  </a:lnTo>
                  <a:lnTo>
                    <a:pt x="1404003" y="606922"/>
                  </a:lnTo>
                  <a:lnTo>
                    <a:pt x="1410101" y="606922"/>
                  </a:lnTo>
                  <a:lnTo>
                    <a:pt x="1410101" y="614438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728552" y="3797865"/>
            <a:ext cx="832009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49" marR="3810" lvl="0" indent="-3334" algn="ctr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Call</a:t>
            </a: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Public</a:t>
            </a:r>
            <a:r>
              <a:rPr kumimoji="0" sz="9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Safety Transport</a:t>
            </a:r>
            <a:r>
              <a:rPr kumimoji="0" sz="900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Emergency</a:t>
            </a:r>
            <a:r>
              <a:rPr kumimoji="0" sz="900" b="0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Room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222622" y="4405122"/>
            <a:ext cx="1215390" cy="575310"/>
            <a:chOff x="931163" y="5873496"/>
            <a:chExt cx="1620520" cy="767080"/>
          </a:xfrm>
        </p:grpSpPr>
        <p:sp>
          <p:nvSpPr>
            <p:cNvPr id="24" name="object 24"/>
            <p:cNvSpPr/>
            <p:nvPr/>
          </p:nvSpPr>
          <p:spPr>
            <a:xfrm>
              <a:off x="937260" y="5879591"/>
              <a:ext cx="1607820" cy="754380"/>
            </a:xfrm>
            <a:custGeom>
              <a:avLst/>
              <a:gdLst/>
              <a:ahLst/>
              <a:cxnLst/>
              <a:rect l="l" t="t" r="r" b="b"/>
              <a:pathLst>
                <a:path w="1607820" h="754379">
                  <a:moveTo>
                    <a:pt x="1607820" y="754380"/>
                  </a:moveTo>
                  <a:lnTo>
                    <a:pt x="0" y="754380"/>
                  </a:lnTo>
                  <a:lnTo>
                    <a:pt x="0" y="0"/>
                  </a:lnTo>
                  <a:lnTo>
                    <a:pt x="1607820" y="0"/>
                  </a:lnTo>
                  <a:lnTo>
                    <a:pt x="1607820" y="75438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931163" y="5873496"/>
              <a:ext cx="1620520" cy="767080"/>
            </a:xfrm>
            <a:custGeom>
              <a:avLst/>
              <a:gdLst/>
              <a:ahLst/>
              <a:cxnLst/>
              <a:rect l="l" t="t" r="r" b="b"/>
              <a:pathLst>
                <a:path w="1620520" h="767079">
                  <a:moveTo>
                    <a:pt x="1620012" y="766572"/>
                  </a:moveTo>
                  <a:lnTo>
                    <a:pt x="0" y="766572"/>
                  </a:lnTo>
                  <a:lnTo>
                    <a:pt x="0" y="0"/>
                  </a:lnTo>
                  <a:lnTo>
                    <a:pt x="1620012" y="0"/>
                  </a:lnTo>
                  <a:lnTo>
                    <a:pt x="1620012" y="6096"/>
                  </a:ln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754380"/>
                  </a:lnTo>
                  <a:lnTo>
                    <a:pt x="6096" y="754380"/>
                  </a:lnTo>
                  <a:lnTo>
                    <a:pt x="12192" y="760476"/>
                  </a:lnTo>
                  <a:lnTo>
                    <a:pt x="1620012" y="760476"/>
                  </a:lnTo>
                  <a:lnTo>
                    <a:pt x="1620012" y="766572"/>
                  </a:lnTo>
                  <a:close/>
                </a:path>
                <a:path w="1620520" h="767079">
                  <a:moveTo>
                    <a:pt x="12192" y="12192"/>
                  </a:move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close/>
                </a:path>
                <a:path w="1620520" h="767079">
                  <a:moveTo>
                    <a:pt x="1607820" y="12192"/>
                  </a:moveTo>
                  <a:lnTo>
                    <a:pt x="12192" y="12192"/>
                  </a:lnTo>
                  <a:lnTo>
                    <a:pt x="12192" y="6096"/>
                  </a:lnTo>
                  <a:lnTo>
                    <a:pt x="1607820" y="6096"/>
                  </a:lnTo>
                  <a:lnTo>
                    <a:pt x="1607820" y="12192"/>
                  </a:lnTo>
                  <a:close/>
                </a:path>
                <a:path w="1620520" h="767079">
                  <a:moveTo>
                    <a:pt x="1607820" y="760476"/>
                  </a:moveTo>
                  <a:lnTo>
                    <a:pt x="1607820" y="6096"/>
                  </a:lnTo>
                  <a:lnTo>
                    <a:pt x="1613916" y="12192"/>
                  </a:lnTo>
                  <a:lnTo>
                    <a:pt x="1620012" y="12192"/>
                  </a:lnTo>
                  <a:lnTo>
                    <a:pt x="1620012" y="754380"/>
                  </a:lnTo>
                  <a:lnTo>
                    <a:pt x="1613916" y="754380"/>
                  </a:lnTo>
                  <a:lnTo>
                    <a:pt x="1607820" y="760476"/>
                  </a:lnTo>
                  <a:close/>
                </a:path>
                <a:path w="1620520" h="767079">
                  <a:moveTo>
                    <a:pt x="1620012" y="12192"/>
                  </a:moveTo>
                  <a:lnTo>
                    <a:pt x="1613916" y="12192"/>
                  </a:lnTo>
                  <a:lnTo>
                    <a:pt x="1607820" y="6096"/>
                  </a:lnTo>
                  <a:lnTo>
                    <a:pt x="1620012" y="6096"/>
                  </a:lnTo>
                  <a:lnTo>
                    <a:pt x="1620012" y="12192"/>
                  </a:lnTo>
                  <a:close/>
                </a:path>
                <a:path w="1620520" h="767079">
                  <a:moveTo>
                    <a:pt x="12192" y="760476"/>
                  </a:moveTo>
                  <a:lnTo>
                    <a:pt x="6096" y="754380"/>
                  </a:lnTo>
                  <a:lnTo>
                    <a:pt x="12192" y="754380"/>
                  </a:lnTo>
                  <a:lnTo>
                    <a:pt x="12192" y="760476"/>
                  </a:lnTo>
                  <a:close/>
                </a:path>
                <a:path w="1620520" h="767079">
                  <a:moveTo>
                    <a:pt x="1607820" y="760476"/>
                  </a:moveTo>
                  <a:lnTo>
                    <a:pt x="12192" y="760476"/>
                  </a:lnTo>
                  <a:lnTo>
                    <a:pt x="12192" y="754380"/>
                  </a:lnTo>
                  <a:lnTo>
                    <a:pt x="1607820" y="754380"/>
                  </a:lnTo>
                  <a:lnTo>
                    <a:pt x="1607820" y="760476"/>
                  </a:lnTo>
                  <a:close/>
                </a:path>
                <a:path w="1620520" h="767079">
                  <a:moveTo>
                    <a:pt x="1620012" y="760476"/>
                  </a:moveTo>
                  <a:lnTo>
                    <a:pt x="1607820" y="760476"/>
                  </a:lnTo>
                  <a:lnTo>
                    <a:pt x="1613916" y="754380"/>
                  </a:lnTo>
                  <a:lnTo>
                    <a:pt x="1620012" y="754380"/>
                  </a:lnTo>
                  <a:lnTo>
                    <a:pt x="1620012" y="760476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283240" y="4401349"/>
            <a:ext cx="1093470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 marR="22860" lvl="0" indent="-1905" algn="ctr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Employee</a:t>
            </a:r>
            <a:r>
              <a:rPr kumimoji="0" sz="900" b="0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must</a:t>
            </a:r>
            <a:r>
              <a:rPr kumimoji="0" sz="900" b="0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treat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Villanova</a:t>
            </a:r>
            <a:r>
              <a:rPr kumimoji="0" sz="900" b="0" i="0" u="none" strike="noStrike" kern="1200" cap="none" spc="-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“panel” providers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1</a:t>
            </a:r>
            <a:r>
              <a:rPr kumimoji="0" sz="900" b="0" i="0" u="none" strike="noStrike" kern="1200" cap="none" spc="0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900" b="0" i="0" u="none" strike="noStrike" kern="1200" cap="none" spc="107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90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days</a:t>
            </a:r>
            <a:r>
              <a:rPr kumimoji="0" sz="90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(3)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218050" y="5228082"/>
            <a:ext cx="1215390" cy="575310"/>
            <a:chOff x="925067" y="6970776"/>
            <a:chExt cx="1620520" cy="767080"/>
          </a:xfrm>
        </p:grpSpPr>
        <p:sp>
          <p:nvSpPr>
            <p:cNvPr id="28" name="object 28"/>
            <p:cNvSpPr/>
            <p:nvPr/>
          </p:nvSpPr>
          <p:spPr>
            <a:xfrm>
              <a:off x="931164" y="6978395"/>
              <a:ext cx="1607820" cy="753110"/>
            </a:xfrm>
            <a:custGeom>
              <a:avLst/>
              <a:gdLst/>
              <a:ahLst/>
              <a:cxnLst/>
              <a:rect l="l" t="t" r="r" b="b"/>
              <a:pathLst>
                <a:path w="1607820" h="753109">
                  <a:moveTo>
                    <a:pt x="1607820" y="752855"/>
                  </a:moveTo>
                  <a:lnTo>
                    <a:pt x="0" y="752855"/>
                  </a:lnTo>
                  <a:lnTo>
                    <a:pt x="0" y="0"/>
                  </a:lnTo>
                  <a:lnTo>
                    <a:pt x="1607820" y="0"/>
                  </a:lnTo>
                  <a:lnTo>
                    <a:pt x="1607820" y="752855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925067" y="6970776"/>
              <a:ext cx="1620520" cy="767080"/>
            </a:xfrm>
            <a:custGeom>
              <a:avLst/>
              <a:gdLst/>
              <a:ahLst/>
              <a:cxnLst/>
              <a:rect l="l" t="t" r="r" b="b"/>
              <a:pathLst>
                <a:path w="1620520" h="767079">
                  <a:moveTo>
                    <a:pt x="1620012" y="766572"/>
                  </a:moveTo>
                  <a:lnTo>
                    <a:pt x="0" y="766572"/>
                  </a:lnTo>
                  <a:lnTo>
                    <a:pt x="0" y="0"/>
                  </a:lnTo>
                  <a:lnTo>
                    <a:pt x="1620012" y="0"/>
                  </a:lnTo>
                  <a:lnTo>
                    <a:pt x="1620012" y="7620"/>
                  </a:lnTo>
                  <a:lnTo>
                    <a:pt x="12192" y="7620"/>
                  </a:lnTo>
                  <a:lnTo>
                    <a:pt x="6096" y="13716"/>
                  </a:lnTo>
                  <a:lnTo>
                    <a:pt x="12192" y="13716"/>
                  </a:lnTo>
                  <a:lnTo>
                    <a:pt x="12192" y="754380"/>
                  </a:lnTo>
                  <a:lnTo>
                    <a:pt x="6096" y="754380"/>
                  </a:lnTo>
                  <a:lnTo>
                    <a:pt x="12192" y="760476"/>
                  </a:lnTo>
                  <a:lnTo>
                    <a:pt x="1620012" y="760476"/>
                  </a:lnTo>
                  <a:lnTo>
                    <a:pt x="1620012" y="766572"/>
                  </a:lnTo>
                  <a:close/>
                </a:path>
                <a:path w="1620520" h="767079">
                  <a:moveTo>
                    <a:pt x="12192" y="13716"/>
                  </a:moveTo>
                  <a:lnTo>
                    <a:pt x="6096" y="13716"/>
                  </a:lnTo>
                  <a:lnTo>
                    <a:pt x="12192" y="7620"/>
                  </a:lnTo>
                  <a:lnTo>
                    <a:pt x="12192" y="13716"/>
                  </a:lnTo>
                  <a:close/>
                </a:path>
                <a:path w="1620520" h="767079">
                  <a:moveTo>
                    <a:pt x="1607820" y="13716"/>
                  </a:moveTo>
                  <a:lnTo>
                    <a:pt x="12192" y="13716"/>
                  </a:lnTo>
                  <a:lnTo>
                    <a:pt x="12192" y="7620"/>
                  </a:lnTo>
                  <a:lnTo>
                    <a:pt x="1607820" y="7620"/>
                  </a:lnTo>
                  <a:lnTo>
                    <a:pt x="1607820" y="13716"/>
                  </a:lnTo>
                  <a:close/>
                </a:path>
                <a:path w="1620520" h="767079">
                  <a:moveTo>
                    <a:pt x="1607820" y="760476"/>
                  </a:moveTo>
                  <a:lnTo>
                    <a:pt x="1607820" y="7620"/>
                  </a:lnTo>
                  <a:lnTo>
                    <a:pt x="1613916" y="13716"/>
                  </a:lnTo>
                  <a:lnTo>
                    <a:pt x="1620012" y="13716"/>
                  </a:lnTo>
                  <a:lnTo>
                    <a:pt x="1620012" y="754380"/>
                  </a:lnTo>
                  <a:lnTo>
                    <a:pt x="1613916" y="754380"/>
                  </a:lnTo>
                  <a:lnTo>
                    <a:pt x="1607820" y="760476"/>
                  </a:lnTo>
                  <a:close/>
                </a:path>
                <a:path w="1620520" h="767079">
                  <a:moveTo>
                    <a:pt x="1620012" y="13716"/>
                  </a:moveTo>
                  <a:lnTo>
                    <a:pt x="1613916" y="13716"/>
                  </a:lnTo>
                  <a:lnTo>
                    <a:pt x="1607820" y="7620"/>
                  </a:lnTo>
                  <a:lnTo>
                    <a:pt x="1620012" y="7620"/>
                  </a:lnTo>
                  <a:lnTo>
                    <a:pt x="1620012" y="13716"/>
                  </a:lnTo>
                  <a:close/>
                </a:path>
                <a:path w="1620520" h="767079">
                  <a:moveTo>
                    <a:pt x="12192" y="760476"/>
                  </a:moveTo>
                  <a:lnTo>
                    <a:pt x="6096" y="754380"/>
                  </a:lnTo>
                  <a:lnTo>
                    <a:pt x="12192" y="754380"/>
                  </a:lnTo>
                  <a:lnTo>
                    <a:pt x="12192" y="760476"/>
                  </a:lnTo>
                  <a:close/>
                </a:path>
                <a:path w="1620520" h="767079">
                  <a:moveTo>
                    <a:pt x="1607820" y="760476"/>
                  </a:moveTo>
                  <a:lnTo>
                    <a:pt x="12192" y="760476"/>
                  </a:lnTo>
                  <a:lnTo>
                    <a:pt x="12192" y="754380"/>
                  </a:lnTo>
                  <a:lnTo>
                    <a:pt x="1607820" y="754380"/>
                  </a:lnTo>
                  <a:lnTo>
                    <a:pt x="1607820" y="760476"/>
                  </a:lnTo>
                  <a:close/>
                </a:path>
                <a:path w="1620520" h="767079">
                  <a:moveTo>
                    <a:pt x="1620012" y="760476"/>
                  </a:moveTo>
                  <a:lnTo>
                    <a:pt x="1607820" y="760476"/>
                  </a:lnTo>
                  <a:lnTo>
                    <a:pt x="1613916" y="754380"/>
                  </a:lnTo>
                  <a:lnTo>
                    <a:pt x="1620012" y="754380"/>
                  </a:lnTo>
                  <a:lnTo>
                    <a:pt x="1620012" y="760476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294241" y="5224327"/>
            <a:ext cx="106060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lvl="0" indent="476" algn="ctr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Supervisor</a:t>
            </a:r>
            <a:r>
              <a:rPr kumimoji="0" sz="9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completes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Occupational</a:t>
            </a:r>
            <a:r>
              <a:rPr kumimoji="0" sz="900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Accident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Injury</a:t>
            </a:r>
            <a:r>
              <a:rPr kumimoji="0" sz="90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Investigation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within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90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days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(4)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222622" y="6067044"/>
            <a:ext cx="1215390" cy="575310"/>
            <a:chOff x="931163" y="8089392"/>
            <a:chExt cx="1620520" cy="767080"/>
          </a:xfrm>
        </p:grpSpPr>
        <p:sp>
          <p:nvSpPr>
            <p:cNvPr id="32" name="object 32"/>
            <p:cNvSpPr/>
            <p:nvPr/>
          </p:nvSpPr>
          <p:spPr>
            <a:xfrm>
              <a:off x="937260" y="8095488"/>
              <a:ext cx="1607820" cy="753110"/>
            </a:xfrm>
            <a:custGeom>
              <a:avLst/>
              <a:gdLst/>
              <a:ahLst/>
              <a:cxnLst/>
              <a:rect l="l" t="t" r="r" b="b"/>
              <a:pathLst>
                <a:path w="1607820" h="753109">
                  <a:moveTo>
                    <a:pt x="1607820" y="752855"/>
                  </a:moveTo>
                  <a:lnTo>
                    <a:pt x="0" y="752855"/>
                  </a:lnTo>
                  <a:lnTo>
                    <a:pt x="0" y="0"/>
                  </a:lnTo>
                  <a:lnTo>
                    <a:pt x="1607820" y="0"/>
                  </a:lnTo>
                  <a:lnTo>
                    <a:pt x="1607820" y="752855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931163" y="8089392"/>
              <a:ext cx="1620520" cy="767080"/>
            </a:xfrm>
            <a:custGeom>
              <a:avLst/>
              <a:gdLst/>
              <a:ahLst/>
              <a:cxnLst/>
              <a:rect l="l" t="t" r="r" b="b"/>
              <a:pathLst>
                <a:path w="1620520" h="767079">
                  <a:moveTo>
                    <a:pt x="1620012" y="766572"/>
                  </a:moveTo>
                  <a:lnTo>
                    <a:pt x="0" y="766572"/>
                  </a:lnTo>
                  <a:lnTo>
                    <a:pt x="0" y="0"/>
                  </a:lnTo>
                  <a:lnTo>
                    <a:pt x="1620012" y="0"/>
                  </a:lnTo>
                  <a:lnTo>
                    <a:pt x="1620012" y="6096"/>
                  </a:ln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752856"/>
                  </a:lnTo>
                  <a:lnTo>
                    <a:pt x="6096" y="752856"/>
                  </a:lnTo>
                  <a:lnTo>
                    <a:pt x="12192" y="758952"/>
                  </a:lnTo>
                  <a:lnTo>
                    <a:pt x="1620012" y="758952"/>
                  </a:lnTo>
                  <a:lnTo>
                    <a:pt x="1620012" y="766572"/>
                  </a:lnTo>
                  <a:close/>
                </a:path>
                <a:path w="1620520" h="767079">
                  <a:moveTo>
                    <a:pt x="12192" y="12192"/>
                  </a:move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close/>
                </a:path>
                <a:path w="1620520" h="767079">
                  <a:moveTo>
                    <a:pt x="1607820" y="12192"/>
                  </a:moveTo>
                  <a:lnTo>
                    <a:pt x="12192" y="12192"/>
                  </a:lnTo>
                  <a:lnTo>
                    <a:pt x="12192" y="6096"/>
                  </a:lnTo>
                  <a:lnTo>
                    <a:pt x="1607820" y="6096"/>
                  </a:lnTo>
                  <a:lnTo>
                    <a:pt x="1607820" y="12192"/>
                  </a:lnTo>
                  <a:close/>
                </a:path>
                <a:path w="1620520" h="767079">
                  <a:moveTo>
                    <a:pt x="1607820" y="758952"/>
                  </a:moveTo>
                  <a:lnTo>
                    <a:pt x="1607820" y="6096"/>
                  </a:lnTo>
                  <a:lnTo>
                    <a:pt x="1613916" y="12192"/>
                  </a:lnTo>
                  <a:lnTo>
                    <a:pt x="1620012" y="12192"/>
                  </a:lnTo>
                  <a:lnTo>
                    <a:pt x="1620012" y="752856"/>
                  </a:lnTo>
                  <a:lnTo>
                    <a:pt x="1613916" y="752856"/>
                  </a:lnTo>
                  <a:lnTo>
                    <a:pt x="1607820" y="758952"/>
                  </a:lnTo>
                  <a:close/>
                </a:path>
                <a:path w="1620520" h="767079">
                  <a:moveTo>
                    <a:pt x="1620012" y="12192"/>
                  </a:moveTo>
                  <a:lnTo>
                    <a:pt x="1613916" y="12192"/>
                  </a:lnTo>
                  <a:lnTo>
                    <a:pt x="1607820" y="6096"/>
                  </a:lnTo>
                  <a:lnTo>
                    <a:pt x="1620012" y="6096"/>
                  </a:lnTo>
                  <a:lnTo>
                    <a:pt x="1620012" y="12192"/>
                  </a:lnTo>
                  <a:close/>
                </a:path>
                <a:path w="1620520" h="767079">
                  <a:moveTo>
                    <a:pt x="12192" y="758952"/>
                  </a:moveTo>
                  <a:lnTo>
                    <a:pt x="6096" y="752856"/>
                  </a:lnTo>
                  <a:lnTo>
                    <a:pt x="12192" y="752856"/>
                  </a:lnTo>
                  <a:lnTo>
                    <a:pt x="12192" y="758952"/>
                  </a:lnTo>
                  <a:close/>
                </a:path>
                <a:path w="1620520" h="767079">
                  <a:moveTo>
                    <a:pt x="1607820" y="758952"/>
                  </a:moveTo>
                  <a:lnTo>
                    <a:pt x="12192" y="758952"/>
                  </a:lnTo>
                  <a:lnTo>
                    <a:pt x="12192" y="752856"/>
                  </a:lnTo>
                  <a:lnTo>
                    <a:pt x="1607820" y="752856"/>
                  </a:lnTo>
                  <a:lnTo>
                    <a:pt x="1607820" y="758952"/>
                  </a:lnTo>
                  <a:close/>
                </a:path>
                <a:path w="1620520" h="767079">
                  <a:moveTo>
                    <a:pt x="1620012" y="758952"/>
                  </a:moveTo>
                  <a:lnTo>
                    <a:pt x="1607820" y="758952"/>
                  </a:lnTo>
                  <a:lnTo>
                    <a:pt x="1613916" y="752856"/>
                  </a:lnTo>
                  <a:lnTo>
                    <a:pt x="1620012" y="752856"/>
                  </a:lnTo>
                  <a:lnTo>
                    <a:pt x="1620012" y="758952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331975" y="6131875"/>
            <a:ext cx="993934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49" marR="3810" lvl="0" indent="0" algn="ctr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Supervisor</a:t>
            </a:r>
            <a:r>
              <a:rPr kumimoji="0" sz="9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contacts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PMA</a:t>
            </a:r>
            <a:r>
              <a:rPr kumimoji="0" sz="9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within</a:t>
            </a: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24</a:t>
            </a:r>
            <a:r>
              <a:rPr kumimoji="0" sz="9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hours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injury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(4)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812536" y="942976"/>
            <a:ext cx="1215390" cy="573881"/>
            <a:chOff x="3051048" y="1257300"/>
            <a:chExt cx="1620520" cy="765175"/>
          </a:xfrm>
        </p:grpSpPr>
        <p:sp>
          <p:nvSpPr>
            <p:cNvPr id="36" name="object 36"/>
            <p:cNvSpPr/>
            <p:nvPr/>
          </p:nvSpPr>
          <p:spPr>
            <a:xfrm>
              <a:off x="3057144" y="1263395"/>
              <a:ext cx="1607820" cy="753110"/>
            </a:xfrm>
            <a:custGeom>
              <a:avLst/>
              <a:gdLst/>
              <a:ahLst/>
              <a:cxnLst/>
              <a:rect l="l" t="t" r="r" b="b"/>
              <a:pathLst>
                <a:path w="1607820" h="753110">
                  <a:moveTo>
                    <a:pt x="1607820" y="752856"/>
                  </a:moveTo>
                  <a:lnTo>
                    <a:pt x="0" y="752856"/>
                  </a:lnTo>
                  <a:lnTo>
                    <a:pt x="0" y="0"/>
                  </a:lnTo>
                  <a:lnTo>
                    <a:pt x="1607820" y="0"/>
                  </a:lnTo>
                  <a:lnTo>
                    <a:pt x="1607820" y="752856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3051048" y="1257300"/>
              <a:ext cx="1620520" cy="765175"/>
            </a:xfrm>
            <a:custGeom>
              <a:avLst/>
              <a:gdLst/>
              <a:ahLst/>
              <a:cxnLst/>
              <a:rect l="l" t="t" r="r" b="b"/>
              <a:pathLst>
                <a:path w="1620520" h="765175">
                  <a:moveTo>
                    <a:pt x="1620012" y="765048"/>
                  </a:moveTo>
                  <a:lnTo>
                    <a:pt x="0" y="765048"/>
                  </a:lnTo>
                  <a:lnTo>
                    <a:pt x="0" y="0"/>
                  </a:lnTo>
                  <a:lnTo>
                    <a:pt x="1620012" y="0"/>
                  </a:lnTo>
                  <a:lnTo>
                    <a:pt x="1620012" y="6096"/>
                  </a:ln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752856"/>
                  </a:lnTo>
                  <a:lnTo>
                    <a:pt x="6096" y="752856"/>
                  </a:lnTo>
                  <a:lnTo>
                    <a:pt x="12192" y="758952"/>
                  </a:lnTo>
                  <a:lnTo>
                    <a:pt x="1620012" y="758952"/>
                  </a:lnTo>
                  <a:lnTo>
                    <a:pt x="1620012" y="765048"/>
                  </a:lnTo>
                  <a:close/>
                </a:path>
                <a:path w="1620520" h="765175">
                  <a:moveTo>
                    <a:pt x="12192" y="12192"/>
                  </a:move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close/>
                </a:path>
                <a:path w="1620520" h="765175">
                  <a:moveTo>
                    <a:pt x="1607820" y="12192"/>
                  </a:moveTo>
                  <a:lnTo>
                    <a:pt x="12192" y="12192"/>
                  </a:lnTo>
                  <a:lnTo>
                    <a:pt x="12192" y="6096"/>
                  </a:lnTo>
                  <a:lnTo>
                    <a:pt x="1607820" y="6096"/>
                  </a:lnTo>
                  <a:lnTo>
                    <a:pt x="1607820" y="12192"/>
                  </a:lnTo>
                  <a:close/>
                </a:path>
                <a:path w="1620520" h="765175">
                  <a:moveTo>
                    <a:pt x="1607820" y="758952"/>
                  </a:moveTo>
                  <a:lnTo>
                    <a:pt x="1607820" y="6096"/>
                  </a:lnTo>
                  <a:lnTo>
                    <a:pt x="1613916" y="12192"/>
                  </a:lnTo>
                  <a:lnTo>
                    <a:pt x="1620012" y="12192"/>
                  </a:lnTo>
                  <a:lnTo>
                    <a:pt x="1620012" y="752856"/>
                  </a:lnTo>
                  <a:lnTo>
                    <a:pt x="1613916" y="752856"/>
                  </a:lnTo>
                  <a:lnTo>
                    <a:pt x="1607820" y="758952"/>
                  </a:lnTo>
                  <a:close/>
                </a:path>
                <a:path w="1620520" h="765175">
                  <a:moveTo>
                    <a:pt x="1620012" y="12192"/>
                  </a:moveTo>
                  <a:lnTo>
                    <a:pt x="1613916" y="12192"/>
                  </a:lnTo>
                  <a:lnTo>
                    <a:pt x="1607820" y="6096"/>
                  </a:lnTo>
                  <a:lnTo>
                    <a:pt x="1620012" y="6096"/>
                  </a:lnTo>
                  <a:lnTo>
                    <a:pt x="1620012" y="12192"/>
                  </a:lnTo>
                  <a:close/>
                </a:path>
                <a:path w="1620520" h="765175">
                  <a:moveTo>
                    <a:pt x="12192" y="758952"/>
                  </a:moveTo>
                  <a:lnTo>
                    <a:pt x="6096" y="752856"/>
                  </a:lnTo>
                  <a:lnTo>
                    <a:pt x="12192" y="752856"/>
                  </a:lnTo>
                  <a:lnTo>
                    <a:pt x="12192" y="758952"/>
                  </a:lnTo>
                  <a:close/>
                </a:path>
                <a:path w="1620520" h="765175">
                  <a:moveTo>
                    <a:pt x="1607820" y="758952"/>
                  </a:moveTo>
                  <a:lnTo>
                    <a:pt x="12192" y="758952"/>
                  </a:lnTo>
                  <a:lnTo>
                    <a:pt x="12192" y="752856"/>
                  </a:lnTo>
                  <a:lnTo>
                    <a:pt x="1607820" y="752856"/>
                  </a:lnTo>
                  <a:lnTo>
                    <a:pt x="1607820" y="758952"/>
                  </a:lnTo>
                  <a:close/>
                </a:path>
                <a:path w="1620520" h="765175">
                  <a:moveTo>
                    <a:pt x="1620012" y="758952"/>
                  </a:moveTo>
                  <a:lnTo>
                    <a:pt x="1607820" y="758952"/>
                  </a:lnTo>
                  <a:lnTo>
                    <a:pt x="1613916" y="752856"/>
                  </a:lnTo>
                  <a:lnTo>
                    <a:pt x="1620012" y="752856"/>
                  </a:lnTo>
                  <a:lnTo>
                    <a:pt x="1620012" y="758952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992762" y="1076387"/>
            <a:ext cx="85201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9054" marR="3810" lvl="0" indent="-40005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Employee</a:t>
            </a:r>
            <a:r>
              <a:rPr kumimoji="0" sz="9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notifies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supervisor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ASAP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136897" y="2428875"/>
            <a:ext cx="1386840" cy="1035844"/>
            <a:chOff x="816863" y="3238500"/>
            <a:chExt cx="1849120" cy="1381125"/>
          </a:xfrm>
        </p:grpSpPr>
        <p:sp>
          <p:nvSpPr>
            <p:cNvPr id="40" name="object 40"/>
            <p:cNvSpPr/>
            <p:nvPr/>
          </p:nvSpPr>
          <p:spPr>
            <a:xfrm>
              <a:off x="827532" y="3246119"/>
              <a:ext cx="1827530" cy="1365885"/>
            </a:xfrm>
            <a:custGeom>
              <a:avLst/>
              <a:gdLst/>
              <a:ahLst/>
              <a:cxnLst/>
              <a:rect l="l" t="t" r="r" b="b"/>
              <a:pathLst>
                <a:path w="1827530" h="1365885">
                  <a:moveTo>
                    <a:pt x="912876" y="1365504"/>
                  </a:moveTo>
                  <a:lnTo>
                    <a:pt x="0" y="682751"/>
                  </a:lnTo>
                  <a:lnTo>
                    <a:pt x="912876" y="0"/>
                  </a:lnTo>
                  <a:lnTo>
                    <a:pt x="1827276" y="682751"/>
                  </a:lnTo>
                  <a:lnTo>
                    <a:pt x="912876" y="1365504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816863" y="3238500"/>
              <a:ext cx="1849120" cy="1381125"/>
            </a:xfrm>
            <a:custGeom>
              <a:avLst/>
              <a:gdLst/>
              <a:ahLst/>
              <a:cxnLst/>
              <a:rect l="l" t="t" r="r" b="b"/>
              <a:pathLst>
                <a:path w="1849120" h="1381125">
                  <a:moveTo>
                    <a:pt x="923544" y="1380744"/>
                  </a:moveTo>
                  <a:lnTo>
                    <a:pt x="0" y="690372"/>
                  </a:lnTo>
                  <a:lnTo>
                    <a:pt x="923544" y="0"/>
                  </a:lnTo>
                  <a:lnTo>
                    <a:pt x="939880" y="12192"/>
                  </a:lnTo>
                  <a:lnTo>
                    <a:pt x="920496" y="12192"/>
                  </a:lnTo>
                  <a:lnTo>
                    <a:pt x="924302" y="15039"/>
                  </a:lnTo>
                  <a:lnTo>
                    <a:pt x="28003" y="684276"/>
                  </a:lnTo>
                  <a:lnTo>
                    <a:pt x="13716" y="684276"/>
                  </a:lnTo>
                  <a:lnTo>
                    <a:pt x="13716" y="694944"/>
                  </a:lnTo>
                  <a:lnTo>
                    <a:pt x="28003" y="694944"/>
                  </a:lnTo>
                  <a:lnTo>
                    <a:pt x="924302" y="1364180"/>
                  </a:lnTo>
                  <a:lnTo>
                    <a:pt x="920496" y="1367028"/>
                  </a:lnTo>
                  <a:lnTo>
                    <a:pt x="941922" y="1367028"/>
                  </a:lnTo>
                  <a:lnTo>
                    <a:pt x="923544" y="1380744"/>
                  </a:lnTo>
                  <a:close/>
                </a:path>
                <a:path w="1849120" h="1381125">
                  <a:moveTo>
                    <a:pt x="924302" y="15039"/>
                  </a:moveTo>
                  <a:lnTo>
                    <a:pt x="920496" y="12192"/>
                  </a:lnTo>
                  <a:lnTo>
                    <a:pt x="928116" y="12192"/>
                  </a:lnTo>
                  <a:lnTo>
                    <a:pt x="924302" y="15039"/>
                  </a:lnTo>
                  <a:close/>
                </a:path>
                <a:path w="1849120" h="1381125">
                  <a:moveTo>
                    <a:pt x="1826240" y="689610"/>
                  </a:moveTo>
                  <a:lnTo>
                    <a:pt x="924302" y="15039"/>
                  </a:lnTo>
                  <a:lnTo>
                    <a:pt x="928116" y="12192"/>
                  </a:lnTo>
                  <a:lnTo>
                    <a:pt x="939880" y="12192"/>
                  </a:lnTo>
                  <a:lnTo>
                    <a:pt x="1840443" y="684276"/>
                  </a:lnTo>
                  <a:lnTo>
                    <a:pt x="1833372" y="684276"/>
                  </a:lnTo>
                  <a:lnTo>
                    <a:pt x="1826240" y="689610"/>
                  </a:lnTo>
                  <a:close/>
                </a:path>
                <a:path w="1849120" h="1381125">
                  <a:moveTo>
                    <a:pt x="13716" y="694944"/>
                  </a:moveTo>
                  <a:lnTo>
                    <a:pt x="13716" y="684276"/>
                  </a:lnTo>
                  <a:lnTo>
                    <a:pt x="20859" y="689610"/>
                  </a:lnTo>
                  <a:lnTo>
                    <a:pt x="13716" y="694944"/>
                  </a:lnTo>
                  <a:close/>
                </a:path>
                <a:path w="1849120" h="1381125">
                  <a:moveTo>
                    <a:pt x="20859" y="689610"/>
                  </a:moveTo>
                  <a:lnTo>
                    <a:pt x="13716" y="684276"/>
                  </a:lnTo>
                  <a:lnTo>
                    <a:pt x="28003" y="684276"/>
                  </a:lnTo>
                  <a:lnTo>
                    <a:pt x="20859" y="689610"/>
                  </a:lnTo>
                  <a:close/>
                </a:path>
                <a:path w="1849120" h="1381125">
                  <a:moveTo>
                    <a:pt x="1833372" y="694944"/>
                  </a:moveTo>
                  <a:lnTo>
                    <a:pt x="1826240" y="689610"/>
                  </a:lnTo>
                  <a:lnTo>
                    <a:pt x="1833372" y="684276"/>
                  </a:lnTo>
                  <a:lnTo>
                    <a:pt x="1833372" y="694944"/>
                  </a:lnTo>
                  <a:close/>
                </a:path>
                <a:path w="1849120" h="1381125">
                  <a:moveTo>
                    <a:pt x="1842485" y="694944"/>
                  </a:moveTo>
                  <a:lnTo>
                    <a:pt x="1833372" y="694944"/>
                  </a:lnTo>
                  <a:lnTo>
                    <a:pt x="1833372" y="684276"/>
                  </a:lnTo>
                  <a:lnTo>
                    <a:pt x="1840443" y="684276"/>
                  </a:lnTo>
                  <a:lnTo>
                    <a:pt x="1848612" y="690372"/>
                  </a:lnTo>
                  <a:lnTo>
                    <a:pt x="1842485" y="694944"/>
                  </a:lnTo>
                  <a:close/>
                </a:path>
                <a:path w="1849120" h="1381125">
                  <a:moveTo>
                    <a:pt x="28003" y="694944"/>
                  </a:moveTo>
                  <a:lnTo>
                    <a:pt x="13716" y="694944"/>
                  </a:lnTo>
                  <a:lnTo>
                    <a:pt x="20859" y="689610"/>
                  </a:lnTo>
                  <a:lnTo>
                    <a:pt x="28003" y="694944"/>
                  </a:lnTo>
                  <a:close/>
                </a:path>
                <a:path w="1849120" h="1381125">
                  <a:moveTo>
                    <a:pt x="941922" y="1367028"/>
                  </a:moveTo>
                  <a:lnTo>
                    <a:pt x="928116" y="1367028"/>
                  </a:lnTo>
                  <a:lnTo>
                    <a:pt x="924302" y="1364180"/>
                  </a:lnTo>
                  <a:lnTo>
                    <a:pt x="1826240" y="689610"/>
                  </a:lnTo>
                  <a:lnTo>
                    <a:pt x="1833372" y="694944"/>
                  </a:lnTo>
                  <a:lnTo>
                    <a:pt x="1842485" y="694944"/>
                  </a:lnTo>
                  <a:lnTo>
                    <a:pt x="941922" y="1367028"/>
                  </a:lnTo>
                  <a:close/>
                </a:path>
                <a:path w="1849120" h="1381125">
                  <a:moveTo>
                    <a:pt x="928116" y="1367028"/>
                  </a:moveTo>
                  <a:lnTo>
                    <a:pt x="920496" y="1367028"/>
                  </a:lnTo>
                  <a:lnTo>
                    <a:pt x="924302" y="1364180"/>
                  </a:lnTo>
                  <a:lnTo>
                    <a:pt x="928116" y="1367028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561854" y="2586281"/>
            <a:ext cx="533876" cy="7021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lvl="0" indent="-476" algn="ctr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emergency treatment required? </a:t>
            </a: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(2)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687728" y="5252482"/>
            <a:ext cx="2037818" cy="125354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499" marR="329565" lvl="0" indent="-17145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AutoNum type="arabicParenBoth"/>
              <a:tabLst>
                <a:tab pos="180499" algn="l"/>
              </a:tabLst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</a:t>
            </a: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employees</a:t>
            </a: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students, faculty,</a:t>
            </a:r>
            <a:r>
              <a:rPr kumimoji="0" sz="9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staff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0499" marR="62389" lvl="0" indent="-171450" algn="l" defTabSz="914400" rtl="0" eaLnBrk="1" fontAlgn="auto" latinLnBrk="0" hangingPunct="1">
              <a:lnSpc>
                <a:spcPts val="1080"/>
              </a:lnSpc>
              <a:spcBef>
                <a:spcPts val="34"/>
              </a:spcBef>
              <a:spcAft>
                <a:spcPts val="0"/>
              </a:spcAft>
              <a:buClrTx/>
              <a:buSzTx/>
              <a:buFontTx/>
              <a:buAutoNum type="arabicParenBoth"/>
              <a:tabLst>
                <a:tab pos="180499" algn="l"/>
              </a:tabLst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Supervisor</a:t>
            </a:r>
            <a:r>
              <a:rPr kumimoji="0" sz="900" b="0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calls</a:t>
            </a:r>
            <a:r>
              <a:rPr kumimoji="0" lang="en-US" sz="9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Public Safety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94444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90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610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519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4444.</a:t>
            </a:r>
            <a:r>
              <a:rPr kumimoji="0" lang="en-US" sz="900" b="0" i="0" u="none" strike="noStrike" kern="1200" cap="none" spc="17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9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Public Safety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works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0499" marR="0" lvl="0" indent="0" algn="l" defTabSz="914400" rtl="0" eaLnBrk="1" fontAlgn="auto" latinLnBrk="0" hangingPunct="1">
              <a:lnSpc>
                <a:spcPts val="10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9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injured</a:t>
            </a:r>
            <a:r>
              <a:rPr kumimoji="0" sz="900" b="0" i="0" u="none" strike="noStrike" kern="120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employee</a:t>
            </a:r>
            <a:r>
              <a:rPr kumimoji="0" sz="9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0499" marR="100489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determine</a:t>
            </a:r>
            <a:r>
              <a:rPr kumimoji="0" sz="9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appropriate</a:t>
            </a:r>
            <a:r>
              <a:rPr kumimoji="0" sz="9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level</a:t>
            </a:r>
            <a:r>
              <a:rPr kumimoji="0" sz="900" b="0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care.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0975" marR="0" lvl="0" indent="-171450" algn="l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 startAt="3"/>
              <a:tabLst>
                <a:tab pos="180975" algn="l"/>
              </a:tabLst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Employee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arranges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appointment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0499" marR="193358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 startAt="3"/>
              <a:tabLst>
                <a:tab pos="180499" algn="l"/>
              </a:tabLst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Complete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instructions</a:t>
            </a:r>
            <a:r>
              <a:rPr kumimoji="0" sz="9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HR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website</a:t>
            </a:r>
            <a:r>
              <a:rPr kumimoji="0" sz="9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(Leaves</a:t>
            </a:r>
            <a:r>
              <a:rPr kumimoji="0" sz="9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900" b="0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Absence)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67373" y="483239"/>
            <a:ext cx="971550" cy="84013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lvl="0" indent="0" algn="l" defTabSz="914400" rtl="0" eaLnBrk="1" fontAlgn="auto" latinLnBrk="0" hangingPunct="1">
              <a:lnSpc>
                <a:spcPct val="100000"/>
              </a:lnSpc>
              <a:spcBef>
                <a:spcPts val="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Employee</a:t>
            </a:r>
            <a:r>
              <a:rPr kumimoji="0" sz="135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5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(1) </a:t>
            </a:r>
            <a:r>
              <a:rPr kumimoji="0" sz="135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Injury Management Process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806571" y="752093"/>
            <a:ext cx="3596164" cy="5319713"/>
            <a:chOff x="376427" y="1002791"/>
            <a:chExt cx="4794885" cy="7092950"/>
          </a:xfrm>
        </p:grpSpPr>
        <p:sp>
          <p:nvSpPr>
            <p:cNvPr id="46" name="object 46"/>
            <p:cNvSpPr/>
            <p:nvPr/>
          </p:nvSpPr>
          <p:spPr>
            <a:xfrm>
              <a:off x="3817607" y="1002791"/>
              <a:ext cx="76835" cy="1275715"/>
            </a:xfrm>
            <a:custGeom>
              <a:avLst/>
              <a:gdLst/>
              <a:ahLst/>
              <a:cxnLst/>
              <a:rect l="l" t="t" r="r" b="b"/>
              <a:pathLst>
                <a:path w="76835" h="1275714">
                  <a:moveTo>
                    <a:pt x="76200" y="1199388"/>
                  </a:moveTo>
                  <a:lnTo>
                    <a:pt x="41148" y="1199388"/>
                  </a:lnTo>
                  <a:lnTo>
                    <a:pt x="41148" y="1013460"/>
                  </a:lnTo>
                  <a:lnTo>
                    <a:pt x="35052" y="1013460"/>
                  </a:lnTo>
                  <a:lnTo>
                    <a:pt x="35052" y="1199388"/>
                  </a:lnTo>
                  <a:lnTo>
                    <a:pt x="0" y="1199388"/>
                  </a:lnTo>
                  <a:lnTo>
                    <a:pt x="38100" y="1275588"/>
                  </a:lnTo>
                  <a:lnTo>
                    <a:pt x="70104" y="1211580"/>
                  </a:lnTo>
                  <a:lnTo>
                    <a:pt x="76200" y="1199388"/>
                  </a:lnTo>
                  <a:close/>
                </a:path>
                <a:path w="76835" h="1275714">
                  <a:moveTo>
                    <a:pt x="76212" y="184404"/>
                  </a:moveTo>
                  <a:lnTo>
                    <a:pt x="41160" y="184404"/>
                  </a:lnTo>
                  <a:lnTo>
                    <a:pt x="41160" y="0"/>
                  </a:lnTo>
                  <a:lnTo>
                    <a:pt x="35064" y="0"/>
                  </a:lnTo>
                  <a:lnTo>
                    <a:pt x="35064" y="184404"/>
                  </a:lnTo>
                  <a:lnTo>
                    <a:pt x="12" y="184404"/>
                  </a:lnTo>
                  <a:lnTo>
                    <a:pt x="38112" y="260604"/>
                  </a:lnTo>
                  <a:lnTo>
                    <a:pt x="70116" y="196596"/>
                  </a:lnTo>
                  <a:lnTo>
                    <a:pt x="76212" y="1844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7" name="object 4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7620" y="3032759"/>
              <a:ext cx="76200" cy="20878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76415" y="3884675"/>
              <a:ext cx="4794885" cy="4211320"/>
            </a:xfrm>
            <a:custGeom>
              <a:avLst/>
              <a:gdLst/>
              <a:ahLst/>
              <a:cxnLst/>
              <a:rect l="l" t="t" r="r" b="b"/>
              <a:pathLst>
                <a:path w="4794885" h="4211320">
                  <a:moveTo>
                    <a:pt x="554736" y="2372880"/>
                  </a:moveTo>
                  <a:lnTo>
                    <a:pt x="478536" y="2333256"/>
                  </a:lnTo>
                  <a:lnTo>
                    <a:pt x="478536" y="2368156"/>
                  </a:lnTo>
                  <a:lnTo>
                    <a:pt x="6096" y="2362250"/>
                  </a:lnTo>
                  <a:lnTo>
                    <a:pt x="6096" y="1630680"/>
                  </a:lnTo>
                  <a:lnTo>
                    <a:pt x="0" y="1630680"/>
                  </a:lnTo>
                  <a:lnTo>
                    <a:pt x="0" y="2366784"/>
                  </a:lnTo>
                  <a:lnTo>
                    <a:pt x="3048" y="2366784"/>
                  </a:lnTo>
                  <a:lnTo>
                    <a:pt x="3048" y="2369832"/>
                  </a:lnTo>
                  <a:lnTo>
                    <a:pt x="478536" y="2374290"/>
                  </a:lnTo>
                  <a:lnTo>
                    <a:pt x="478536" y="2409456"/>
                  </a:lnTo>
                  <a:lnTo>
                    <a:pt x="551561" y="2374404"/>
                  </a:lnTo>
                  <a:lnTo>
                    <a:pt x="554736" y="2372880"/>
                  </a:lnTo>
                  <a:close/>
                </a:path>
                <a:path w="4794885" h="4211320">
                  <a:moveTo>
                    <a:pt x="906792" y="390156"/>
                  </a:moveTo>
                  <a:lnTo>
                    <a:pt x="902220" y="387108"/>
                  </a:lnTo>
                  <a:lnTo>
                    <a:pt x="482066" y="1072832"/>
                  </a:lnTo>
                  <a:lnTo>
                    <a:pt x="452640" y="1054620"/>
                  </a:lnTo>
                  <a:lnTo>
                    <a:pt x="445020" y="1138440"/>
                  </a:lnTo>
                  <a:lnTo>
                    <a:pt x="516648" y="1094244"/>
                  </a:lnTo>
                  <a:lnTo>
                    <a:pt x="504329" y="1086624"/>
                  </a:lnTo>
                  <a:lnTo>
                    <a:pt x="486740" y="1075728"/>
                  </a:lnTo>
                  <a:lnTo>
                    <a:pt x="906792" y="390156"/>
                  </a:lnTo>
                  <a:close/>
                </a:path>
                <a:path w="4794885" h="4211320">
                  <a:moveTo>
                    <a:pt x="1397508" y="3017520"/>
                  </a:moveTo>
                  <a:lnTo>
                    <a:pt x="1362671" y="3016834"/>
                  </a:lnTo>
                  <a:lnTo>
                    <a:pt x="1367028" y="2749296"/>
                  </a:lnTo>
                  <a:lnTo>
                    <a:pt x="1360932" y="2749296"/>
                  </a:lnTo>
                  <a:lnTo>
                    <a:pt x="1356575" y="3016707"/>
                  </a:lnTo>
                  <a:lnTo>
                    <a:pt x="1321308" y="3015996"/>
                  </a:lnTo>
                  <a:lnTo>
                    <a:pt x="1357884" y="3093720"/>
                  </a:lnTo>
                  <a:lnTo>
                    <a:pt x="1391170" y="3029712"/>
                  </a:lnTo>
                  <a:lnTo>
                    <a:pt x="1397508" y="3017520"/>
                  </a:lnTo>
                  <a:close/>
                </a:path>
                <a:path w="4794885" h="4211320">
                  <a:moveTo>
                    <a:pt x="1400556" y="4134612"/>
                  </a:moveTo>
                  <a:lnTo>
                    <a:pt x="1366786" y="4134612"/>
                  </a:lnTo>
                  <a:lnTo>
                    <a:pt x="1367028" y="4146804"/>
                  </a:lnTo>
                  <a:lnTo>
                    <a:pt x="1360932" y="3846576"/>
                  </a:lnTo>
                  <a:lnTo>
                    <a:pt x="1354836" y="3846576"/>
                  </a:lnTo>
                  <a:lnTo>
                    <a:pt x="1359217" y="4134612"/>
                  </a:lnTo>
                  <a:lnTo>
                    <a:pt x="1324356" y="4134612"/>
                  </a:lnTo>
                  <a:lnTo>
                    <a:pt x="1363980" y="4210812"/>
                  </a:lnTo>
                  <a:lnTo>
                    <a:pt x="1394714" y="4146804"/>
                  </a:lnTo>
                  <a:lnTo>
                    <a:pt x="1400556" y="4134612"/>
                  </a:lnTo>
                  <a:close/>
                </a:path>
                <a:path w="4794885" h="4211320">
                  <a:moveTo>
                    <a:pt x="2345448" y="1138440"/>
                  </a:moveTo>
                  <a:lnTo>
                    <a:pt x="2336571" y="1089672"/>
                  </a:lnTo>
                  <a:lnTo>
                    <a:pt x="2330208" y="1054620"/>
                  </a:lnTo>
                  <a:lnTo>
                    <a:pt x="2302116" y="1075677"/>
                  </a:lnTo>
                  <a:lnTo>
                    <a:pt x="1801380" y="413016"/>
                  </a:lnTo>
                  <a:lnTo>
                    <a:pt x="1796808" y="417588"/>
                  </a:lnTo>
                  <a:lnTo>
                    <a:pt x="2296769" y="1079690"/>
                  </a:lnTo>
                  <a:lnTo>
                    <a:pt x="2269248" y="1100340"/>
                  </a:lnTo>
                  <a:lnTo>
                    <a:pt x="2345448" y="1138440"/>
                  </a:lnTo>
                  <a:close/>
                </a:path>
                <a:path w="4794885" h="4211320">
                  <a:moveTo>
                    <a:pt x="2724924" y="35052"/>
                  </a:moveTo>
                  <a:lnTo>
                    <a:pt x="2348496" y="39471"/>
                  </a:lnTo>
                  <a:lnTo>
                    <a:pt x="2348496" y="4572"/>
                  </a:lnTo>
                  <a:lnTo>
                    <a:pt x="2272296" y="44196"/>
                  </a:lnTo>
                  <a:lnTo>
                    <a:pt x="2348496" y="80772"/>
                  </a:lnTo>
                  <a:lnTo>
                    <a:pt x="2348496" y="45720"/>
                  </a:lnTo>
                  <a:lnTo>
                    <a:pt x="2348496" y="45580"/>
                  </a:lnTo>
                  <a:lnTo>
                    <a:pt x="2724924" y="41148"/>
                  </a:lnTo>
                  <a:lnTo>
                    <a:pt x="2724924" y="35052"/>
                  </a:lnTo>
                  <a:close/>
                </a:path>
                <a:path w="4794885" h="4211320">
                  <a:moveTo>
                    <a:pt x="2734068" y="1630680"/>
                  </a:moveTo>
                  <a:lnTo>
                    <a:pt x="2727972" y="1630680"/>
                  </a:lnTo>
                  <a:lnTo>
                    <a:pt x="2727972" y="2362250"/>
                  </a:lnTo>
                  <a:lnTo>
                    <a:pt x="2244026" y="2368143"/>
                  </a:lnTo>
                  <a:lnTo>
                    <a:pt x="2243328" y="2333256"/>
                  </a:lnTo>
                  <a:lnTo>
                    <a:pt x="2168652" y="2372880"/>
                  </a:lnTo>
                  <a:lnTo>
                    <a:pt x="2244852" y="2409456"/>
                  </a:lnTo>
                  <a:lnTo>
                    <a:pt x="2244153" y="2374404"/>
                  </a:lnTo>
                  <a:lnTo>
                    <a:pt x="2244153" y="2374277"/>
                  </a:lnTo>
                  <a:lnTo>
                    <a:pt x="2731008" y="2369832"/>
                  </a:lnTo>
                  <a:lnTo>
                    <a:pt x="2731008" y="2366784"/>
                  </a:lnTo>
                  <a:lnTo>
                    <a:pt x="2734068" y="2366784"/>
                  </a:lnTo>
                  <a:lnTo>
                    <a:pt x="2734068" y="1630680"/>
                  </a:lnTo>
                  <a:close/>
                </a:path>
                <a:path w="4794885" h="4211320">
                  <a:moveTo>
                    <a:pt x="4794516" y="38100"/>
                  </a:moveTo>
                  <a:lnTo>
                    <a:pt x="4788420" y="35052"/>
                  </a:lnTo>
                  <a:lnTo>
                    <a:pt x="4718316" y="0"/>
                  </a:lnTo>
                  <a:lnTo>
                    <a:pt x="4718316" y="35052"/>
                  </a:lnTo>
                  <a:lnTo>
                    <a:pt x="4232160" y="35052"/>
                  </a:lnTo>
                  <a:lnTo>
                    <a:pt x="4232160" y="41148"/>
                  </a:lnTo>
                  <a:lnTo>
                    <a:pt x="4718316" y="41148"/>
                  </a:lnTo>
                  <a:lnTo>
                    <a:pt x="4718316" y="76200"/>
                  </a:lnTo>
                  <a:lnTo>
                    <a:pt x="4788420" y="41148"/>
                  </a:lnTo>
                  <a:lnTo>
                    <a:pt x="4794516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115179" y="2752039"/>
            <a:ext cx="153828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523863" y="3379156"/>
            <a:ext cx="153828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46129" y="2754325"/>
            <a:ext cx="169069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Yes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028556" y="3379156"/>
            <a:ext cx="169069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Yes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919B2-61A6-3D74-DD99-222B1B806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Employees Workplace Injury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237D0-517F-F65E-6FF0-83808B9F2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/>
          </a:bodyPr>
          <a:lstStyle/>
          <a:p>
            <a:r>
              <a:rPr lang="en-US" dirty="0"/>
              <a:t>The injured employee is responsible for reporting the work-related injury </a:t>
            </a:r>
            <a:r>
              <a:rPr lang="en-US" b="1" dirty="0"/>
              <a:t>immediately</a:t>
            </a:r>
            <a:r>
              <a:rPr lang="en-US" dirty="0"/>
              <a:t> to his/her department head/supervisor.</a:t>
            </a:r>
          </a:p>
          <a:p>
            <a:r>
              <a:rPr lang="en-US" dirty="0"/>
              <a:t>Worker’s Compensation is a no-fault, state-mandated program, and employees are eligible for benefits regardless of who was at fault.</a:t>
            </a:r>
          </a:p>
          <a:p>
            <a:r>
              <a:rPr lang="en-US" dirty="0"/>
              <a:t>To ensure that medical treatment costs will be paid by PMA (Villanova’s insurer), employee must be seen by a physician or healthcare provider on the Villanova panel provider list for the first 90 days of treatment. The panel provider list can be found on the HR website.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6872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94F35-58A8-68C5-C948-7D8BF9A23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How to Report  </a:t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Near Miss/Hazard Incidents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4DCA05-B3D3-6C61-EF9E-BB321BA759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48857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7664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39937-0B9E-6B33-C368-B671ABE05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Know where to get assistance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77B700-A913-3530-BEAF-9A9DB9973D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2426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0426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C7CD1-07D4-8431-E8D5-6AC154AA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PMA – Villanova Department Location Codes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F3BACE-FCFA-5087-691A-79BD263E8C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538036"/>
              </p:ext>
            </p:extLst>
          </p:nvPr>
        </p:nvGraphicFramePr>
        <p:xfrm>
          <a:off x="1634720" y="1617082"/>
          <a:ext cx="8922560" cy="5109210"/>
        </p:xfrm>
        <a:graphic>
          <a:graphicData uri="http://schemas.openxmlformats.org/drawingml/2006/table">
            <a:tbl>
              <a:tblPr/>
              <a:tblGrid>
                <a:gridCol w="2080280">
                  <a:extLst>
                    <a:ext uri="{9D8B030D-6E8A-4147-A177-3AD203B41FA5}">
                      <a16:colId xmlns:a16="http://schemas.microsoft.com/office/drawing/2014/main" val="916809505"/>
                    </a:ext>
                  </a:extLst>
                </a:gridCol>
                <a:gridCol w="5395802">
                  <a:extLst>
                    <a:ext uri="{9D8B030D-6E8A-4147-A177-3AD203B41FA5}">
                      <a16:colId xmlns:a16="http://schemas.microsoft.com/office/drawing/2014/main" val="4146636934"/>
                    </a:ext>
                  </a:extLst>
                </a:gridCol>
                <a:gridCol w="1446478">
                  <a:extLst>
                    <a:ext uri="{9D8B030D-6E8A-4147-A177-3AD203B41FA5}">
                      <a16:colId xmlns:a16="http://schemas.microsoft.com/office/drawing/2014/main" val="781972807"/>
                    </a:ext>
                  </a:extLst>
                </a:gridCol>
              </a:tblGrid>
              <a:tr h="261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W000000001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SAFETY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539869"/>
                  </a:ext>
                </a:extLst>
              </a:tr>
              <a:tr h="261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W000000002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FACILITIES - 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819768"/>
                  </a:ext>
                </a:extLst>
              </a:tr>
              <a:tr h="261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W000000003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FACILITIES - MAINTENANCE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183571"/>
                  </a:ext>
                </a:extLst>
              </a:tr>
              <a:tr h="261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W000000004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FACILITIES - GROUNDS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955543"/>
                  </a:ext>
                </a:extLst>
              </a:tr>
              <a:tr h="261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W000000005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FACILITIES-CUSTODIAL 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264808"/>
                  </a:ext>
                </a:extLst>
              </a:tr>
              <a:tr h="261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W000000006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ATHLETICS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347726"/>
                  </a:ext>
                </a:extLst>
              </a:tr>
              <a:tr h="261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W000000008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THEATRE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136485"/>
                  </a:ext>
                </a:extLst>
              </a:tr>
              <a:tr h="261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W000000010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DINING 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822082"/>
                  </a:ext>
                </a:extLst>
              </a:tr>
              <a:tr h="261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W000000011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MAIL SERVICES AND GRAPHICS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940962"/>
                  </a:ext>
                </a:extLst>
              </a:tr>
              <a:tr h="261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W000000012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UNIT/TELECOM/WILDCARD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009012"/>
                  </a:ext>
                </a:extLst>
              </a:tr>
              <a:tr h="261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W000000014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FACULTY/STAFF/GRAD ASSTS-ENGINEERING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627413"/>
                  </a:ext>
                </a:extLst>
              </a:tr>
              <a:tr h="261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W000000015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FACULTY/STAFF/GRAD ASSTS-ARTS &amp; SCIENCES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82694"/>
                  </a:ext>
                </a:extLst>
              </a:tr>
              <a:tr h="261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W000000016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FACULTY/STAFF/GRAD ASSTS-COLLEGE OF NURSING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053409"/>
                  </a:ext>
                </a:extLst>
              </a:tr>
              <a:tr h="261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W000000017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FACULTY/STAFF/GRAD ASSTS-VILLANOVA SCHL OF BUS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307560"/>
                  </a:ext>
                </a:extLst>
              </a:tr>
              <a:tr h="261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W000000018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FACULTY/STAFF/GRAD ASSTS-LAW SCHOOL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90478"/>
                  </a:ext>
                </a:extLst>
              </a:tr>
              <a:tr h="261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W000000019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OTHER STAFF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221627"/>
                  </a:ext>
                </a:extLst>
              </a:tr>
              <a:tr h="261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W000000021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FACULTY/STAFF/GRAD ASSTS-COLLEGE OF PROFESSIONAL STUDIES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446408"/>
                  </a:ext>
                </a:extLst>
              </a:tr>
              <a:tr h="261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W000000022C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CABRINI CAMPUS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348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81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A8115-4B8D-62AB-787F-8481B0B2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73" y="349112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Employee or Student?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AEFFD-CB66-DE95-5E70-35AA8D67C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73" y="1817674"/>
            <a:ext cx="4838372" cy="4351338"/>
          </a:xfrm>
        </p:spPr>
        <p:txBody>
          <a:bodyPr/>
          <a:lstStyle/>
          <a:p>
            <a:r>
              <a:rPr lang="en-US" dirty="0"/>
              <a:t>Triggers for “Employment”</a:t>
            </a:r>
          </a:p>
          <a:p>
            <a:pPr lvl="1"/>
            <a:r>
              <a:rPr lang="en-US" dirty="0"/>
              <a:t>Paid employment</a:t>
            </a:r>
          </a:p>
          <a:p>
            <a:pPr lvl="1"/>
            <a:r>
              <a:rPr lang="en-US" dirty="0"/>
              <a:t>Fellowships</a:t>
            </a:r>
          </a:p>
          <a:p>
            <a:pPr lvl="1"/>
            <a:r>
              <a:rPr lang="en-US" dirty="0"/>
              <a:t>Assistantships</a:t>
            </a:r>
          </a:p>
          <a:p>
            <a:pPr lvl="1"/>
            <a:r>
              <a:rPr lang="en-US" dirty="0"/>
              <a:t>Stipends – VURF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4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FEE824-EE32-3521-3E83-9CCE41477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Identify workplace incidents that must be reported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3A250-3182-B1DF-85A8-F2179E669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6061871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OSHA Definition of Work-related incident (OSHA Standard 1904.5)</a:t>
            </a:r>
          </a:p>
          <a:p>
            <a:endParaRPr lang="en-US" sz="2400" dirty="0"/>
          </a:p>
          <a:p>
            <a:pPr marL="457200" lvl="1" indent="0">
              <a:buNone/>
            </a:pPr>
            <a:r>
              <a:rPr lang="en-US" dirty="0"/>
              <a:t>An injury or illness is considered work-related if an event or exposure in the work environment either caused or contributed to the resulting condition</a:t>
            </a:r>
          </a:p>
          <a:p>
            <a:pPr marL="457200" lvl="1" indent="0">
              <a:buNone/>
            </a:pPr>
            <a:r>
              <a:rPr lang="en-US" dirty="0"/>
              <a:t>                            Or</a:t>
            </a:r>
          </a:p>
          <a:p>
            <a:pPr marL="457200" lvl="1" indent="0">
              <a:buNone/>
            </a:pPr>
            <a:r>
              <a:rPr lang="en-US" dirty="0"/>
              <a:t>Significantly aggravated a </a:t>
            </a:r>
          </a:p>
          <a:p>
            <a:pPr marL="457200" lvl="1" indent="0">
              <a:buNone/>
            </a:pPr>
            <a:r>
              <a:rPr lang="en-US" dirty="0"/>
              <a:t>pre-existing injury or illness. 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Work-relatedness is presumed for injuries and illnesses resulting from events or exposures occurring in the work environment, unless an exception specifically applies.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698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A8115-4B8D-62AB-787F-8481B0B2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does “at work” mean?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F0CF16-CDAF-355D-EE50-F40255AC1F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250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95F59-785C-CBD0-2F7C-EE37780F5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21252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3700" dirty="0"/>
              <a:t>Employee Workplace Injury Supervisor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A7CF4-DE22-4DC8-515E-E1546F06E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151364"/>
            <a:ext cx="5323715" cy="4485105"/>
          </a:xfrm>
        </p:spPr>
        <p:txBody>
          <a:bodyPr anchor="t">
            <a:normAutofit fontScale="55000" lnSpcReduction="20000"/>
          </a:bodyPr>
          <a:lstStyle/>
          <a:p>
            <a:pPr marL="0" indent="0">
              <a:buNone/>
            </a:pPr>
            <a:endParaRPr lang="en-US" sz="1100" dirty="0"/>
          </a:p>
          <a:p>
            <a:r>
              <a:rPr lang="en-US" sz="4000" dirty="0"/>
              <a:t>If injury </a:t>
            </a:r>
            <a:r>
              <a:rPr lang="en-US" sz="4000" u="sng" dirty="0"/>
              <a:t>IS</a:t>
            </a:r>
            <a:r>
              <a:rPr lang="en-US" sz="4000" dirty="0"/>
              <a:t> life, limb, </a:t>
            </a:r>
            <a:r>
              <a:rPr lang="en-US" sz="4000"/>
              <a:t>or eyesight- </a:t>
            </a:r>
            <a:r>
              <a:rPr lang="en-US" sz="4000" dirty="0"/>
              <a:t>threatening, </a:t>
            </a:r>
          </a:p>
          <a:p>
            <a:pPr marL="0" indent="0">
              <a:buNone/>
            </a:pPr>
            <a:r>
              <a:rPr lang="en-US" sz="4000" dirty="0"/>
              <a:t>     Call Public Safety – 610-519-4444 or 911. </a:t>
            </a:r>
          </a:p>
          <a:p>
            <a:endParaRPr lang="en-US" sz="4000" dirty="0"/>
          </a:p>
          <a:p>
            <a:r>
              <a:rPr lang="en-US" sz="4000" dirty="0"/>
              <a:t>In case of emergency:</a:t>
            </a:r>
          </a:p>
          <a:p>
            <a:pPr lvl="1"/>
            <a:r>
              <a:rPr lang="en-US" sz="4000" dirty="0"/>
              <a:t>Seek medical treatment immediately.</a:t>
            </a:r>
          </a:p>
          <a:p>
            <a:pPr lvl="1"/>
            <a:r>
              <a:rPr lang="en-US" sz="4000" dirty="0"/>
              <a:t>Employee will be transported to nearest available hospital emergency room.</a:t>
            </a:r>
          </a:p>
          <a:p>
            <a:pPr lvl="1"/>
            <a:r>
              <a:rPr lang="en-US" sz="4000" dirty="0"/>
              <a:t>Employee should be clear with ER staff that this is a work-related injury.</a:t>
            </a:r>
          </a:p>
          <a:p>
            <a:pPr marL="457200" lvl="1" indent="0">
              <a:buNone/>
            </a:pPr>
            <a:endParaRPr lang="en-US" sz="4000" dirty="0"/>
          </a:p>
          <a:p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457200" lvl="1" indent="0">
              <a:buNone/>
            </a:pPr>
            <a:r>
              <a:rPr lang="en-US" sz="1100" dirty="0"/>
              <a:t>	</a:t>
            </a: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B5CB4CEB-F9AD-9A9F-AFA0-8E85FE4E4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50" y="907392"/>
            <a:ext cx="3398685" cy="53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1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0B4535-3672-8661-C0FF-B658BCD6D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DAC64A-307D-5B40-3C94-5BA0FD112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3700"/>
              <a:t>Employee Workplace Injury Supervisor Response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B7DB-B5F7-8BB1-B438-BF1042CC7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dirty="0"/>
              <a:t>If injury </a:t>
            </a:r>
            <a:r>
              <a:rPr lang="en-US" u="sng" dirty="0"/>
              <a:t>IS NOT </a:t>
            </a:r>
            <a:r>
              <a:rPr lang="en-US" dirty="0"/>
              <a:t>life, limb, or eyesight threatening.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Call </a:t>
            </a:r>
            <a:r>
              <a:rPr lang="en-US" b="1" dirty="0"/>
              <a:t>PMAcare24</a:t>
            </a:r>
            <a:r>
              <a:rPr lang="en-US" dirty="0"/>
              <a:t> 1-855-302-1886, a 24/7/365 Nurse Triage Hotline with the injured employee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Call Public Safety 610-519-4444 to report incident</a:t>
            </a:r>
          </a:p>
          <a:p>
            <a:pPr marL="457200" lvl="1" indent="0">
              <a:buNone/>
            </a:pPr>
            <a:r>
              <a:rPr lang="en-US" sz="1900" dirty="0"/>
              <a:t>	</a:t>
            </a:r>
          </a:p>
          <a:p>
            <a:endParaRPr lang="en-US" sz="19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08F17387-FB80-22A0-C868-BAD8BAB8E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50" y="907392"/>
            <a:ext cx="3398685" cy="53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5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E5F65-1D89-0B01-0668-958DCF4D7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86" y="379469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3700" dirty="0"/>
              <a:t>Employee Workplace Injury Supervisor Response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F5797-10A0-EE6A-34C1-49500448F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99" y="2104230"/>
            <a:ext cx="6994689" cy="353508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/>
              <a:t>As soon as possible:</a:t>
            </a:r>
          </a:p>
          <a:p>
            <a:r>
              <a:rPr lang="en-US" dirty="0"/>
              <a:t>Eliminate, barricade, or otherwise control the hazard which created the injury.</a:t>
            </a:r>
          </a:p>
          <a:p>
            <a:r>
              <a:rPr lang="en-US" dirty="0"/>
              <a:t>Investigate incident and submit an </a:t>
            </a:r>
            <a:r>
              <a:rPr lang="en-US" dirty="0">
                <a:hlinkClick r:id="rId2"/>
              </a:rPr>
              <a:t>Occupational Accident Report</a:t>
            </a:r>
            <a:r>
              <a:rPr lang="en-US" dirty="0"/>
              <a:t> to VU’s HR </a:t>
            </a:r>
            <a:r>
              <a:rPr lang="en-US" dirty="0">
                <a:hlinkClick r:id="rId3"/>
              </a:rPr>
              <a:t>hrleaves@villanova.edu</a:t>
            </a:r>
            <a:r>
              <a:rPr lang="en-US" dirty="0"/>
              <a:t> and VU’s EHS </a:t>
            </a:r>
            <a:r>
              <a:rPr lang="en-US" dirty="0">
                <a:hlinkClick r:id="rId4"/>
              </a:rPr>
              <a:t>ehs@villanova.edu</a:t>
            </a:r>
            <a:r>
              <a:rPr lang="en-US" dirty="0"/>
              <a:t>.  Report can be found on the EHS website.</a:t>
            </a:r>
          </a:p>
          <a:p>
            <a:r>
              <a:rPr lang="en-US" dirty="0"/>
              <a:t>For assistance with hazard control, contact VU’s EHS 610-519-7192.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-up of a card&#10;&#10;Description automatically generated">
            <a:extLst>
              <a:ext uri="{FF2B5EF4-FFF2-40B4-BE49-F238E27FC236}">
                <a16:creationId xmlns:a16="http://schemas.microsoft.com/office/drawing/2014/main" id="{9F4A5B16-47CA-6151-2EC4-3CFB9297FB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71" y="830959"/>
            <a:ext cx="3169844" cy="50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23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F6836-4025-AA99-02A0-777A3758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High Priority Incidents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F4E29-A8E5-91BA-FBE0-C273E7A5A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Call EHS Director:</a:t>
            </a:r>
          </a:p>
          <a:p>
            <a:pPr lvl="1"/>
            <a:r>
              <a:rPr lang="en-US" sz="3600" dirty="0"/>
              <a:t>In-patient hospitalization</a:t>
            </a:r>
          </a:p>
          <a:p>
            <a:pPr lvl="1"/>
            <a:r>
              <a:rPr lang="en-US" sz="3600" dirty="0"/>
              <a:t>Loss of an eye</a:t>
            </a:r>
          </a:p>
          <a:p>
            <a:pPr lvl="1"/>
            <a:r>
              <a:rPr lang="en-US" sz="3600" dirty="0"/>
              <a:t>Amputation</a:t>
            </a:r>
          </a:p>
          <a:p>
            <a:pPr lvl="1"/>
            <a:r>
              <a:rPr lang="en-US" sz="3600" dirty="0"/>
              <a:t>Fatality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610-519-7192</a:t>
            </a:r>
          </a:p>
          <a:p>
            <a:pPr lvl="1"/>
            <a:r>
              <a:rPr lang="en-US" sz="3600" dirty="0"/>
              <a:t>717-319-7728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13843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a83ffc-37f8-4861-bc1c-8ac4fe3b08b7">
      <Terms xmlns="http://schemas.microsoft.com/office/infopath/2007/PartnerControls"/>
    </lcf76f155ced4ddcb4097134ff3c332f>
    <TaxCatchAll xmlns="6d39c3d3-ee0e-470b-9843-9122e9a60e0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C3F0C787D48A4D9099BA4B122960E9" ma:contentTypeVersion="18" ma:contentTypeDescription="Create a new document." ma:contentTypeScope="" ma:versionID="95118d50ec8685ad502d7988b2c3b309">
  <xsd:schema xmlns:xsd="http://www.w3.org/2001/XMLSchema" xmlns:xs="http://www.w3.org/2001/XMLSchema" xmlns:p="http://schemas.microsoft.com/office/2006/metadata/properties" xmlns:ns2="6aa83ffc-37f8-4861-bc1c-8ac4fe3b08b7" xmlns:ns3="6d39c3d3-ee0e-470b-9843-9122e9a60e07" targetNamespace="http://schemas.microsoft.com/office/2006/metadata/properties" ma:root="true" ma:fieldsID="7d560403728ed546340e8579957f6eb4" ns2:_="" ns3:_="">
    <xsd:import namespace="6aa83ffc-37f8-4861-bc1c-8ac4fe3b08b7"/>
    <xsd:import namespace="6d39c3d3-ee0e-470b-9843-9122e9a60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83ffc-37f8-4861-bc1c-8ac4fe3b08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ebfc9b-23e9-475f-892e-1eca44aac4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9c3d3-ee0e-470b-9843-9122e9a60e0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94bcfa9-b382-4e99-8556-b55f2dcd22f9}" ma:internalName="TaxCatchAll" ma:showField="CatchAllData" ma:web="6d39c3d3-ee0e-470b-9843-9122e9a60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E897E4-021D-46CD-A88B-E31A3EDCA12F}">
  <ds:schemaRefs>
    <ds:schemaRef ds:uri="http://schemas.microsoft.com/office/2006/metadata/properties"/>
    <ds:schemaRef ds:uri="http://schemas.microsoft.com/office/infopath/2007/PartnerControls"/>
    <ds:schemaRef ds:uri="6aa83ffc-37f8-4861-bc1c-8ac4fe3b08b7"/>
    <ds:schemaRef ds:uri="6d39c3d3-ee0e-470b-9843-9122e9a60e07"/>
  </ds:schemaRefs>
</ds:datastoreItem>
</file>

<file path=customXml/itemProps2.xml><?xml version="1.0" encoding="utf-8"?>
<ds:datastoreItem xmlns:ds="http://schemas.openxmlformats.org/officeDocument/2006/customXml" ds:itemID="{A938DA2E-5544-4FB7-A11A-996F925E23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48095B-AEB7-4715-907C-0A4168D76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a83ffc-37f8-4861-bc1c-8ac4fe3b08b7"/>
    <ds:schemaRef ds:uri="6d39c3d3-ee0e-470b-9843-9122e9a60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1625</Words>
  <Application>Microsoft Office PowerPoint</Application>
  <PresentationFormat>Widescreen</PresentationFormat>
  <Paragraphs>226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1_Office Theme</vt:lpstr>
      <vt:lpstr>Workplace Incident Reporting</vt:lpstr>
      <vt:lpstr>Learning Objectives</vt:lpstr>
      <vt:lpstr>Employee or Student?</vt:lpstr>
      <vt:lpstr>Identify workplace incidents that must be reported</vt:lpstr>
      <vt:lpstr>What does “at work” mean?</vt:lpstr>
      <vt:lpstr>Employee Workplace Injury Supervisor Response</vt:lpstr>
      <vt:lpstr>Employee Workplace Injury Supervisor Response (Continued)</vt:lpstr>
      <vt:lpstr>Employee Workplace Injury Supervisor Response (Continued)</vt:lpstr>
      <vt:lpstr>High Priority Incidents</vt:lpstr>
      <vt:lpstr>Medical Provider Requirements</vt:lpstr>
      <vt:lpstr>Concentra Telemedicine</vt:lpstr>
      <vt:lpstr>Concentra Telemedicine</vt:lpstr>
      <vt:lpstr>Complete an Investigation Report</vt:lpstr>
      <vt:lpstr>How to complete an investigation</vt:lpstr>
      <vt:lpstr>Finding the Root Cause – Five Why’s</vt:lpstr>
      <vt:lpstr>Five Why’s: An Example</vt:lpstr>
      <vt:lpstr>“Report Only”  Contact PMA</vt:lpstr>
      <vt:lpstr>Ask employee to sign important forms</vt:lpstr>
      <vt:lpstr>Information Supervisors must provide to PMA</vt:lpstr>
      <vt:lpstr>PowerPoint Presentation</vt:lpstr>
      <vt:lpstr>Employees Workplace Injury Response</vt:lpstr>
      <vt:lpstr>How to Report   Near Miss/Hazard Incidents </vt:lpstr>
      <vt:lpstr>Know where to get assistance</vt:lpstr>
      <vt:lpstr>PMA – Villanova Department Location Codes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Pollart</dc:creator>
  <cp:lastModifiedBy>Matthew Pollart</cp:lastModifiedBy>
  <cp:revision>6</cp:revision>
  <dcterms:created xsi:type="dcterms:W3CDTF">2024-07-31T13:17:39Z</dcterms:created>
  <dcterms:modified xsi:type="dcterms:W3CDTF">2025-05-08T15:23:48Z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0x0101003DC3F0C787D48A4D9099BA4B122960E9</vt:lpwstr>
  </property>
</Properties>
</file>